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3" r:id="rId5"/>
    <p:sldId id="262" r:id="rId6"/>
    <p:sldId id="261" r:id="rId7"/>
    <p:sldId id="259" r:id="rId8"/>
    <p:sldId id="260" r:id="rId9"/>
    <p:sldId id="264" r:id="rId10"/>
    <p:sldId id="265" r:id="rId11"/>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5"/>
    <a:srgbClr val="585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66" d="100"/>
          <a:sy n="66" d="100"/>
        </p:scale>
        <p:origin x="-366" y="9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3DA1FA-8962-491C-AEB3-4267A9E6AFD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798FB8CC-401B-4115-849C-D2064BCA6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7C921EC6-2299-4C1A-9228-76779879079B}"/>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5" name="Нижний колонтитул 4">
            <a:extLst>
              <a:ext uri="{FF2B5EF4-FFF2-40B4-BE49-F238E27FC236}">
                <a16:creationId xmlns:a16="http://schemas.microsoft.com/office/drawing/2014/main" id="{8EE6B398-74C3-447C-9458-04F72E2540AA}"/>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59913FD-6366-4E40-9C39-24A718724C15}"/>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301449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16796-D435-4755-B9ED-B89C9E566A0B}"/>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18A7131C-393D-4C97-B3CD-E639246D79C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0ED88BA6-4E7F-4303-8AF5-36FF32805927}"/>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5" name="Нижний колонтитул 4">
            <a:extLst>
              <a:ext uri="{FF2B5EF4-FFF2-40B4-BE49-F238E27FC236}">
                <a16:creationId xmlns:a16="http://schemas.microsoft.com/office/drawing/2014/main" id="{3806697C-C5F7-431F-A374-502A7EC5A14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1374F42D-8103-4620-8CAF-3CAA50B07B1A}"/>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289153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75BF1D9-83C7-46AB-876E-5790AFC2F4A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23B14D32-B77F-4381-89CD-4350918F042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7AEBBC13-A83A-4731-B8B3-265BECA6BFB5}"/>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5" name="Нижний колонтитул 4">
            <a:extLst>
              <a:ext uri="{FF2B5EF4-FFF2-40B4-BE49-F238E27FC236}">
                <a16:creationId xmlns:a16="http://schemas.microsoft.com/office/drawing/2014/main" id="{141F2078-DA7B-4C2F-9195-98E416A6EC4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9ED2DAD-89F2-480E-B5E6-1502B77754A9}"/>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13131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F363B3-115D-4947-A9F4-109726B1E25A}"/>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5A3EAB26-DA6D-4288-97DC-9B39DD1B2EA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A6637F89-1555-427E-B923-280A1AAB5FBD}"/>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5" name="Нижний колонтитул 4">
            <a:extLst>
              <a:ext uri="{FF2B5EF4-FFF2-40B4-BE49-F238E27FC236}">
                <a16:creationId xmlns:a16="http://schemas.microsoft.com/office/drawing/2014/main" id="{2B53C1B4-7A7E-4F3A-A347-F013986BA30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28BA80A-80E6-4236-8724-E5A2251332ED}"/>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22365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BF5FA-7EB7-4E34-8E7A-A9C68E11672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2C161B6E-F64C-4DA8-A00E-5323CF1F1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3A86DBB-7766-4D24-B649-22E657A9A80F}"/>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5" name="Нижний колонтитул 4">
            <a:extLst>
              <a:ext uri="{FF2B5EF4-FFF2-40B4-BE49-F238E27FC236}">
                <a16:creationId xmlns:a16="http://schemas.microsoft.com/office/drawing/2014/main" id="{71831EE0-FE1D-4319-8218-AD64E22AA9C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7E9F96D7-BF91-4D70-B2DF-5AE47531538A}"/>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37363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AA2AC-FFED-4C80-A28D-79F3A8B75F6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C47DCE23-69C9-4472-BFC4-A14D6081EE0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A161FC2E-C268-4AA1-A240-4B81F164093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84B2300D-882F-46B8-A5DC-67BC8BCEE49F}"/>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6" name="Нижний колонтитул 5">
            <a:extLst>
              <a:ext uri="{FF2B5EF4-FFF2-40B4-BE49-F238E27FC236}">
                <a16:creationId xmlns:a16="http://schemas.microsoft.com/office/drawing/2014/main" id="{E10E5FC7-D25B-41A5-97EB-2C2F88906FA8}"/>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CCF91BBE-54AC-4CD7-9955-732EACF2261A}"/>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298859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63462-84AB-40AE-887A-2BDBCAD6034C}"/>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E4D63B82-962A-45BA-B024-F5C4091BB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50E70B8-5B8C-42C9-95A8-E33BF088D5A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6D60529D-C982-4A1F-A1E8-232E1BAF5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88E8715-7C8B-4D25-8C10-55914C2364E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99EC8DCB-1F93-4962-A20E-DA8D323699B8}"/>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8" name="Нижний колонтитул 7">
            <a:extLst>
              <a:ext uri="{FF2B5EF4-FFF2-40B4-BE49-F238E27FC236}">
                <a16:creationId xmlns:a16="http://schemas.microsoft.com/office/drawing/2014/main" id="{107584E3-6E0D-4405-A01D-FDB0C2D69B68}"/>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B03E9E6C-0DBD-4E55-A3D5-E7158836F26C}"/>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311677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59277D-A16D-4A02-9A47-14B159DF2352}"/>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7A680F55-BEDB-46A7-9269-7F62042CB870}"/>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4" name="Нижний колонтитул 3">
            <a:extLst>
              <a:ext uri="{FF2B5EF4-FFF2-40B4-BE49-F238E27FC236}">
                <a16:creationId xmlns:a16="http://schemas.microsoft.com/office/drawing/2014/main" id="{5525D496-9405-424D-94C3-14CE03A04704}"/>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17DD34F9-68CF-46D2-BE17-0E9459093DC6}"/>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313877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9166B41-DDCE-4191-A5AF-EAF6E1694A1F}"/>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3" name="Нижний колонтитул 2">
            <a:extLst>
              <a:ext uri="{FF2B5EF4-FFF2-40B4-BE49-F238E27FC236}">
                <a16:creationId xmlns:a16="http://schemas.microsoft.com/office/drawing/2014/main" id="{A20C3CAE-E480-48F4-9968-BC33B1B84F1A}"/>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2A0590F7-DCE3-4039-9529-169A126CFB16}"/>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158422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B0F787-9703-4A30-8772-25AA3EB26F5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06D6E3EB-0391-4075-8A73-4B0A63810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69C97FAA-A838-4643-8A9F-900A84AED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453BD74-383A-4FE1-A460-0EA63E503FDD}"/>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6" name="Нижний колонтитул 5">
            <a:extLst>
              <a:ext uri="{FF2B5EF4-FFF2-40B4-BE49-F238E27FC236}">
                <a16:creationId xmlns:a16="http://schemas.microsoft.com/office/drawing/2014/main" id="{32092609-681E-490F-BF65-BE93185C958A}"/>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7A27BBD7-39A9-41C3-9E0F-99FBD8861219}"/>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187391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B3548-2FA2-4D4E-85D0-7E26EC3920F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3EF7B15B-4F11-40D1-A739-134BB4C29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794ED04A-095D-4FF0-9231-CBD85EF81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9EBD13-99FA-4843-B0E5-D7488477B8D1}"/>
              </a:ext>
            </a:extLst>
          </p:cNvPr>
          <p:cNvSpPr>
            <a:spLocks noGrp="1"/>
          </p:cNvSpPr>
          <p:nvPr>
            <p:ph type="dt" sz="half" idx="10"/>
          </p:nvPr>
        </p:nvSpPr>
        <p:spPr/>
        <p:txBody>
          <a:bodyPr/>
          <a:lstStyle/>
          <a:p>
            <a:fld id="{DCA34294-46CB-4397-B022-7B721482D477}" type="datetimeFigureOut">
              <a:rPr lang="ru-UA" smtClean="0"/>
              <a:t>16.02.2023</a:t>
            </a:fld>
            <a:endParaRPr lang="ru-UA"/>
          </a:p>
        </p:txBody>
      </p:sp>
      <p:sp>
        <p:nvSpPr>
          <p:cNvPr id="6" name="Нижний колонтитул 5">
            <a:extLst>
              <a:ext uri="{FF2B5EF4-FFF2-40B4-BE49-F238E27FC236}">
                <a16:creationId xmlns:a16="http://schemas.microsoft.com/office/drawing/2014/main" id="{F511CF18-4AD9-4628-888E-371ACE068825}"/>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AC0B2FEE-EE0F-494A-845D-E9C394719A4E}"/>
              </a:ext>
            </a:extLst>
          </p:cNvPr>
          <p:cNvSpPr>
            <a:spLocks noGrp="1"/>
          </p:cNvSpPr>
          <p:nvPr>
            <p:ph type="sldNum" sz="quarter" idx="12"/>
          </p:nvPr>
        </p:nvSpPr>
        <p:spPr/>
        <p:txBody>
          <a:bodyPr/>
          <a:lstStyle/>
          <a:p>
            <a:fld id="{7BED12F5-2A5C-4CDE-9444-12970A0DADCB}" type="slidenum">
              <a:rPr lang="ru-UA" smtClean="0"/>
              <a:t>‹#›</a:t>
            </a:fld>
            <a:endParaRPr lang="ru-UA"/>
          </a:p>
        </p:txBody>
      </p:sp>
    </p:spTree>
    <p:extLst>
      <p:ext uri="{BB962C8B-B14F-4D97-AF65-F5344CB8AC3E}">
        <p14:creationId xmlns:p14="http://schemas.microsoft.com/office/powerpoint/2010/main" val="20700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8F62EB-222D-465A-9BBD-C3F25611B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6A054FBE-8CEC-45BB-8181-BA94DE2A3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9EA0FD48-B89C-4655-980F-0A9118150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34294-46CB-4397-B022-7B721482D477}" type="datetimeFigureOut">
              <a:rPr lang="ru-UA" smtClean="0"/>
              <a:t>16.02.2023</a:t>
            </a:fld>
            <a:endParaRPr lang="ru-UA"/>
          </a:p>
        </p:txBody>
      </p:sp>
      <p:sp>
        <p:nvSpPr>
          <p:cNvPr id="5" name="Нижний колонтитул 4">
            <a:extLst>
              <a:ext uri="{FF2B5EF4-FFF2-40B4-BE49-F238E27FC236}">
                <a16:creationId xmlns:a16="http://schemas.microsoft.com/office/drawing/2014/main" id="{546C76DF-0D93-4F0E-B0A5-84B81207F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515517DC-723E-4F51-85FB-1740D4CAB0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D12F5-2A5C-4CDE-9444-12970A0DADCB}" type="slidenum">
              <a:rPr lang="ru-UA" smtClean="0"/>
              <a:t>‹#›</a:t>
            </a:fld>
            <a:endParaRPr lang="ru-UA"/>
          </a:p>
        </p:txBody>
      </p:sp>
    </p:spTree>
    <p:extLst>
      <p:ext uri="{BB962C8B-B14F-4D97-AF65-F5344CB8AC3E}">
        <p14:creationId xmlns:p14="http://schemas.microsoft.com/office/powerpoint/2010/main" val="321127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4.wdp"/><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Швелер - купити у Львові за низькими цінами">
            <a:extLst>
              <a:ext uri="{FF2B5EF4-FFF2-40B4-BE49-F238E27FC236}">
                <a16:creationId xmlns:a16="http://schemas.microsoft.com/office/drawing/2014/main" id="{0EA8CB45-1022-4847-A4C6-3ACD9A6EA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27524" y="1676400"/>
            <a:ext cx="3053904" cy="1695466"/>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72B36F28-9721-46BD-92D5-004073A41F55}"/>
              </a:ext>
            </a:extLst>
          </p:cNvPr>
          <p:cNvPicPr>
            <a:picLocks noChangeAspect="1"/>
          </p:cNvPicPr>
          <p:nvPr/>
        </p:nvPicPr>
        <p:blipFill rotWithShape="1">
          <a:blip r:embed="rId3"/>
          <a:srcRect l="6022" t="45165" r="6570" b="4004"/>
          <a:stretch/>
        </p:blipFill>
        <p:spPr>
          <a:xfrm rot="10800000">
            <a:off x="161641" y="3809435"/>
            <a:ext cx="6906313" cy="3028423"/>
          </a:xfrm>
          <a:prstGeom prst="rect">
            <a:avLst/>
          </a:prstGeom>
        </p:spPr>
      </p:pic>
      <p:sp>
        <p:nvSpPr>
          <p:cNvPr id="5" name="TextBox 4">
            <a:extLst>
              <a:ext uri="{FF2B5EF4-FFF2-40B4-BE49-F238E27FC236}">
                <a16:creationId xmlns:a16="http://schemas.microsoft.com/office/drawing/2014/main" id="{BB2488FF-99F5-43CC-9B7E-E50027325B7D}"/>
              </a:ext>
            </a:extLst>
          </p:cNvPr>
          <p:cNvSpPr txBox="1"/>
          <p:nvPr/>
        </p:nvSpPr>
        <p:spPr>
          <a:xfrm>
            <a:off x="457200" y="68859"/>
            <a:ext cx="11010900" cy="655885"/>
          </a:xfrm>
          <a:prstGeom prst="rect">
            <a:avLst/>
          </a:prstGeom>
          <a:noFill/>
        </p:spPr>
        <p:txBody>
          <a:bodyPr wrap="square">
            <a:spAutoFit/>
          </a:bodyPr>
          <a:lstStyle/>
          <a:p>
            <a:pPr indent="457200" algn="ctr">
              <a:lnSpc>
                <a:spcPct val="107000"/>
              </a:lnSpc>
              <a:spcAft>
                <a:spcPts val="800"/>
              </a:spcAft>
            </a:pP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Існуючі способи розкрою листів профілів і труб</a:t>
            </a:r>
            <a:endParaRPr lang="ru-UA"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BB61763-084A-4F30-BE47-B2277004E9FC}"/>
              </a:ext>
            </a:extLst>
          </p:cNvPr>
          <p:cNvSpPr txBox="1"/>
          <p:nvPr/>
        </p:nvSpPr>
        <p:spPr>
          <a:xfrm>
            <a:off x="457200" y="647994"/>
            <a:ext cx="11716771" cy="584775"/>
          </a:xfrm>
          <a:prstGeom prst="rect">
            <a:avLst/>
          </a:prstGeom>
          <a:noFill/>
        </p:spPr>
        <p:txBody>
          <a:bodyPr wrap="square">
            <a:spAutoFit/>
          </a:bodyPr>
          <a:lstStyle/>
          <a:p>
            <a:pPr indent="457200" algn="ctr"/>
            <a:r>
              <a:rPr lang="uk-UA" sz="3200" b="1" i="1" dirty="0">
                <a:effectLst/>
                <a:latin typeface="Times New Roman" panose="02020603050405020304" pitchFamily="18" charset="0"/>
                <a:ea typeface="Calibri" panose="020F0502020204030204" pitchFamily="34" charset="0"/>
                <a:cs typeface="Times New Roman" panose="02020603050405020304" pitchFamily="18" charset="0"/>
              </a:rPr>
              <a:t>Основні параметри плоских деталей та заготовок із листа </a:t>
            </a:r>
          </a:p>
        </p:txBody>
      </p:sp>
      <p:sp>
        <p:nvSpPr>
          <p:cNvPr id="12" name="TextBox 11">
            <a:extLst>
              <a:ext uri="{FF2B5EF4-FFF2-40B4-BE49-F238E27FC236}">
                <a16:creationId xmlns:a16="http://schemas.microsoft.com/office/drawing/2014/main" id="{01F4547C-E1A7-4D5E-B7C4-2C80F9AE7582}"/>
              </a:ext>
            </a:extLst>
          </p:cNvPr>
          <p:cNvSpPr txBox="1"/>
          <p:nvPr/>
        </p:nvSpPr>
        <p:spPr>
          <a:xfrm>
            <a:off x="5785932" y="1312849"/>
            <a:ext cx="3861124" cy="2246769"/>
          </a:xfrm>
          <a:prstGeom prst="rect">
            <a:avLst/>
          </a:prstGeom>
          <a:noFill/>
        </p:spPr>
        <p:txBody>
          <a:bodyPr wrap="square">
            <a:spAutoFit/>
          </a:bodyPr>
          <a:lstStyle/>
          <a:p>
            <a:pPr marL="285750" indent="-285750">
              <a:buFont typeface="Wingdings" panose="05000000000000000000" pitchFamily="2" charset="2"/>
              <a:buChar char="ü"/>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габаритні розміри </a:t>
            </a:r>
          </a:p>
          <a:p>
            <a:pPr marL="285750" indent="-285750">
              <a:buFont typeface="Wingdings" panose="05000000000000000000" pitchFamily="2" charset="2"/>
              <a:buChar char="ü"/>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конфігурація</a:t>
            </a:r>
          </a:p>
          <a:p>
            <a:pPr marL="285750" indent="-285750">
              <a:buFont typeface="Wingdings" panose="05000000000000000000" pitchFamily="2" charset="2"/>
              <a:buChar char="ü"/>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марка матеріалу</a:t>
            </a:r>
          </a:p>
          <a:p>
            <a:pPr marL="285750" indent="-285750">
              <a:buFont typeface="Wingdings" panose="05000000000000000000" pitchFamily="2" charset="2"/>
              <a:buChar char="ü"/>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необхідна точність розмірів</a:t>
            </a:r>
            <a:endParaRPr lang="ru-U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7157548B-E9F1-4680-9CD4-863864D1A4F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5950" r="91076">
                        <a14:foregroundMark x1="6178" y1="54783" x2="10526" y2="57826"/>
                        <a14:foregroundMark x1="47826" y1="88261" x2="51259" y2="86087"/>
                        <a14:foregroundMark x1="65675" y1="80870" x2="61785" y2="76087"/>
                        <a14:foregroundMark x1="34530" y1="74348" x2="34096" y2="74348"/>
                        <a14:foregroundMark x1="38444" y1="74348" x2="36109" y2="74348"/>
                        <a14:foregroundMark x1="89931" y1="37391" x2="91076" y2="39565"/>
                        <a14:foregroundMark x1="48513" y1="56522" x2="48513" y2="60000"/>
                        <a14:foregroundMark x1="45080" y1="16087" x2="44851" y2="20435"/>
                        <a14:foregroundMark x1="25400" y1="29565" x2="25400" y2="33478"/>
                        <a14:foregroundMark x1="60412" y1="63913" x2="59954" y2="63913"/>
                        <a14:foregroundMark x1="59497" y1="66087" x2="60641" y2="65652"/>
                        <a14:foregroundMark x1="50343" y1="71739" x2="54005" y2="69565"/>
                        <a14:foregroundMark x1="55149" y1="68696" x2="57208" y2="67391"/>
                        <a14:foregroundMark x1="59725" y1="64348" x2="57895" y2="63913"/>
                        <a14:foregroundMark x1="57895" y1="63913" x2="56522" y2="63913"/>
                        <a14:foregroundMark x1="61327" y1="64348" x2="62929" y2="63913"/>
                        <a14:foregroundMark x1="54920" y1="81304" x2="52403" y2="83913"/>
                        <a14:backgroundMark x1="9840" y1="38261" x2="9840" y2="38261"/>
                        <a14:backgroundMark x1="9153" y1="34348" x2="3204" y2="6522"/>
                        <a14:backgroundMark x1="35469" y1="41304" x2="39130" y2="40435"/>
                        <a14:backgroundMark x1="42105" y1="40000" x2="44394" y2="41304"/>
                        <a14:backgroundMark x1="54691" y1="28696" x2="57666" y2="34783"/>
                        <a14:backgroundMark x1="64073" y1="36957" x2="65675" y2="38261"/>
                        <a14:backgroundMark x1="78947" y1="45652" x2="82838" y2="58261"/>
                        <a14:backgroundMark x1="68650" y1="56957" x2="66133" y2="58261"/>
                        <a14:backgroundMark x1="59268" y1="58261" x2="61556" y2="58261"/>
                        <a14:backgroundMark x1="55835" y1="56957" x2="53547" y2="56957"/>
                        <a14:backgroundMark x1="59829" y1="62174" x2="60641" y2="62174"/>
                        <a14:backgroundMark x1="59050" y1="62174" x2="59371" y2="62174"/>
                        <a14:backgroundMark x1="30892" y1="30435" x2="31808" y2="32174"/>
                        <a14:backgroundMark x1="27231" y1="25217" x2="27231" y2="25652"/>
                        <a14:backgroundMark x1="43478" y1="26522" x2="43707" y2="26957"/>
                        <a14:backgroundMark x1="63387" y1="17391" x2="63387" y2="18261"/>
                        <a14:backgroundMark x1="59954" y1="24348" x2="59497" y2="25217"/>
                        <a14:backgroundMark x1="71625" y1="36957" x2="72311" y2="37826"/>
                        <a14:backgroundMark x1="81693" y1="40435" x2="81922" y2="40435"/>
                        <a14:backgroundMark x1="81922" y1="31304" x2="81922" y2="32609"/>
                        <a14:backgroundMark x1="51259" y1="40870" x2="51716" y2="40870"/>
                        <a14:backgroundMark x1="43021" y1="47391" x2="43249" y2="47391"/>
                        <a14:backgroundMark x1="51716" y1="50000" x2="51945" y2="50000"/>
                        <a14:backgroundMark x1="73227" y1="49565" x2="73684" y2="49130"/>
                        <a14:backgroundMark x1="62700" y1="53043" x2="62929" y2="53043"/>
                        <a14:backgroundMark x1="63330" y1="62609" x2="63844" y2="62609"/>
                        <a14:backgroundMark x1="37529" y1="76957" x2="39130" y2="76957"/>
                        <a14:backgroundMark x1="36613" y1="76087" x2="34783" y2="75217"/>
                        <a14:backgroundMark x1="34783" y1="76957" x2="32723" y2="76522"/>
                      </a14:backgroundRemoval>
                    </a14:imgEffect>
                  </a14:imgLayer>
                </a14:imgProps>
              </a:ext>
            </a:extLst>
          </a:blip>
          <a:stretch>
            <a:fillRect/>
          </a:stretch>
        </p:blipFill>
        <p:spPr>
          <a:xfrm>
            <a:off x="6924343" y="3918522"/>
            <a:ext cx="5249628" cy="2919336"/>
          </a:xfrm>
          <a:prstGeom prst="rect">
            <a:avLst/>
          </a:prstGeom>
        </p:spPr>
      </p:pic>
      <p:pic>
        <p:nvPicPr>
          <p:cNvPr id="17" name="Рисунок 16">
            <a:extLst>
              <a:ext uri="{FF2B5EF4-FFF2-40B4-BE49-F238E27FC236}">
                <a16:creationId xmlns:a16="http://schemas.microsoft.com/office/drawing/2014/main" id="{0F52166F-D9E9-4BC1-8B8C-A0D263ACDD53}"/>
              </a:ext>
            </a:extLst>
          </p:cNvPr>
          <p:cNvPicPr>
            <a:picLocks noChangeAspect="1"/>
          </p:cNvPicPr>
          <p:nvPr/>
        </p:nvPicPr>
        <p:blipFill rotWithShape="1">
          <a:blip r:embed="rId6"/>
          <a:srcRect b="44069"/>
          <a:stretch/>
        </p:blipFill>
        <p:spPr>
          <a:xfrm>
            <a:off x="9605962" y="1980453"/>
            <a:ext cx="2586038" cy="2388629"/>
          </a:xfrm>
          <a:prstGeom prst="rect">
            <a:avLst/>
          </a:prstGeom>
        </p:spPr>
      </p:pic>
      <p:pic>
        <p:nvPicPr>
          <p:cNvPr id="7170" name="Picture 2" descr="Металлическая труба круглая 102х3 ст1-3пс/сп L=12000мм - цена за метр,  тонну: купить в Киеве, Украине - Метинвест-СМЦ">
            <a:extLst>
              <a:ext uri="{FF2B5EF4-FFF2-40B4-BE49-F238E27FC236}">
                <a16:creationId xmlns:a16="http://schemas.microsoft.com/office/drawing/2014/main" id="{056F45BB-F038-4657-B4D7-1D9AC5E5EEC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 b="89844" l="391" r="97070">
                        <a14:foregroundMark x1="10742" y1="4785" x2="1465" y2="11133"/>
                        <a14:foregroundMark x1="1465" y1="11133" x2="488" y2="21094"/>
                        <a14:foregroundMark x1="488" y1="21094" x2="5176" y2="33691"/>
                        <a14:foregroundMark x1="8496" y1="3906" x2="4102" y2="391"/>
                        <a14:foregroundMark x1="2441" y1="75000" x2="59863" y2="72266"/>
                        <a14:foregroundMark x1="59863" y1="72266" x2="91992" y2="72949"/>
                        <a14:foregroundMark x1="90527" y1="73535" x2="97852" y2="69043"/>
                        <a14:foregroundMark x1="97852" y1="69043" x2="99121" y2="61816"/>
                        <a14:foregroundMark x1="99121" y1="61816" x2="93848" y2="45020"/>
                        <a14:foregroundMark x1="93848" y1="45020" x2="87988" y2="37695"/>
                        <a14:foregroundMark x1="87988" y1="37695" x2="50195" y2="13379"/>
                        <a14:foregroundMark x1="50195" y1="13379" x2="21094" y2="2148"/>
                        <a14:foregroundMark x1="21094" y1="2148" x2="18848" y2="195"/>
                        <a14:foregroundMark x1="96289" y1="53125" x2="97070" y2="66992"/>
                        <a14:backgroundMark x1="47266" y1="7813" x2="36523" y2="195"/>
                        <a14:backgroundMark x1="37598" y1="4785" x2="33496" y2="195"/>
                      </a14:backgroundRemoval>
                    </a14:imgEffect>
                  </a14:imgLayer>
                </a14:imgProps>
              </a:ext>
              <a:ext uri="{28A0092B-C50C-407E-A947-70E740481C1C}">
                <a14:useLocalDpi xmlns:a14="http://schemas.microsoft.com/office/drawing/2010/main" val="0"/>
              </a:ext>
            </a:extLst>
          </a:blip>
          <a:srcRect l="9587" b="25555"/>
          <a:stretch/>
        </p:blipFill>
        <p:spPr bwMode="auto">
          <a:xfrm>
            <a:off x="18030" y="901700"/>
            <a:ext cx="3025390" cy="265791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Тавр алюминиевый 80х60х2 мм 3 м | Профиль алюминиевый недорого в Москве.  Швеллер, тавр, труба, пруток в розницу.">
            <a:extLst>
              <a:ext uri="{FF2B5EF4-FFF2-40B4-BE49-F238E27FC236}">
                <a16:creationId xmlns:a16="http://schemas.microsoft.com/office/drawing/2014/main" id="{E58BA7C3-D0BC-4676-AE31-4C5F195CEEE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477" b="90093" l="9735" r="98525">
                        <a14:foregroundMark x1="97050" y1="29412" x2="94690" y2="12074"/>
                        <a14:foregroundMark x1="99115" y1="6192" x2="96755" y2="6192"/>
                        <a14:foregroundMark x1="98820" y1="2477" x2="97935" y2="6192"/>
                        <a14:foregroundMark x1="35103" y1="90093" x2="42773" y2="89164"/>
                      </a14:backgroundRemoval>
                    </a14:imgEffect>
                  </a14:imgLayer>
                </a14:imgProps>
              </a:ext>
              <a:ext uri="{28A0092B-C50C-407E-A947-70E740481C1C}">
                <a14:useLocalDpi xmlns:a14="http://schemas.microsoft.com/office/drawing/2010/main" val="0"/>
              </a:ext>
            </a:extLst>
          </a:blip>
          <a:srcRect/>
          <a:stretch>
            <a:fillRect/>
          </a:stretch>
        </p:blipFill>
        <p:spPr bwMode="auto">
          <a:xfrm>
            <a:off x="8791221" y="1093286"/>
            <a:ext cx="3382750" cy="18113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Тавр алюминиевый 80х60х2 мм 3 м | Профиль алюминиевый недорого в Москве.  Швеллер, тавр, труба, пруток в розницу.">
            <a:extLst>
              <a:ext uri="{FF2B5EF4-FFF2-40B4-BE49-F238E27FC236}">
                <a16:creationId xmlns:a16="http://schemas.microsoft.com/office/drawing/2014/main" id="{5EBCA950-EE1A-47D5-84FD-EC1AA695998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477" b="90093" l="9735" r="98525">
                        <a14:foregroundMark x1="97050" y1="29412" x2="94690" y2="12074"/>
                        <a14:foregroundMark x1="99115" y1="6192" x2="96755" y2="6192"/>
                        <a14:foregroundMark x1="98820" y1="2477" x2="97935" y2="6192"/>
                        <a14:foregroundMark x1="35103" y1="90093" x2="42773" y2="89164"/>
                      </a14:backgroundRemoval>
                    </a14:imgEffect>
                  </a14:imgLayer>
                </a14:imgProps>
              </a:ext>
              <a:ext uri="{28A0092B-C50C-407E-A947-70E740481C1C}">
                <a14:useLocalDpi xmlns:a14="http://schemas.microsoft.com/office/drawing/2010/main" val="0"/>
              </a:ext>
            </a:extLst>
          </a:blip>
          <a:srcRect r="21873"/>
          <a:stretch/>
        </p:blipFill>
        <p:spPr bwMode="auto">
          <a:xfrm>
            <a:off x="9549157" y="1421371"/>
            <a:ext cx="2642843" cy="181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3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A7D7516-55DF-4F8F-A3F2-8EB636A3EB87}"/>
              </a:ext>
            </a:extLst>
          </p:cNvPr>
          <p:cNvPicPr>
            <a:picLocks noChangeAspect="1"/>
          </p:cNvPicPr>
          <p:nvPr/>
        </p:nvPicPr>
        <p:blipFill rotWithShape="1">
          <a:blip r:embed="rId2"/>
          <a:srcRect l="14125" t="14259" r="19393"/>
          <a:stretch/>
        </p:blipFill>
        <p:spPr>
          <a:xfrm>
            <a:off x="2743200" y="104918"/>
            <a:ext cx="6705600" cy="6648164"/>
          </a:xfrm>
          <a:prstGeom prst="rect">
            <a:avLst/>
          </a:prstGeom>
        </p:spPr>
      </p:pic>
      <p:sp>
        <p:nvSpPr>
          <p:cNvPr id="5" name="TextBox 4">
            <a:extLst>
              <a:ext uri="{FF2B5EF4-FFF2-40B4-BE49-F238E27FC236}">
                <a16:creationId xmlns:a16="http://schemas.microsoft.com/office/drawing/2014/main" id="{4A6320BE-5767-4EF4-A82C-3FE2B10FD519}"/>
              </a:ext>
            </a:extLst>
          </p:cNvPr>
          <p:cNvSpPr txBox="1"/>
          <p:nvPr/>
        </p:nvSpPr>
        <p:spPr>
          <a:xfrm rot="16200000">
            <a:off x="7384119" y="5514637"/>
            <a:ext cx="1167243" cy="307777"/>
          </a:xfrm>
          <a:prstGeom prst="rect">
            <a:avLst/>
          </a:prstGeom>
          <a:solidFill>
            <a:schemeClr val="bg1"/>
          </a:solidFill>
        </p:spPr>
        <p:txBody>
          <a:bodyPr wrap="none" tIns="0" bIns="0" rtlCol="0">
            <a:spAutoFit/>
          </a:bodyPr>
          <a:lstStyle/>
          <a:p>
            <a:r>
              <a:rPr lang="uk-UA" sz="2000" dirty="0">
                <a:solidFill>
                  <a:srgbClr val="3B3835"/>
                </a:solidFill>
                <a:latin typeface="Times New Roman" panose="02020603050405020304" pitchFamily="18" charset="0"/>
                <a:cs typeface="Times New Roman" panose="02020603050405020304" pitchFamily="18" charset="0"/>
              </a:rPr>
              <a:t>повітрям</a:t>
            </a:r>
            <a:endParaRPr lang="ru-UA" sz="2000" dirty="0">
              <a:solidFill>
                <a:srgbClr val="3B383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21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E76F19C-E1AE-458E-B48E-182F858080A1}"/>
              </a:ext>
            </a:extLst>
          </p:cNvPr>
          <p:cNvPicPr>
            <a:picLocks noChangeAspect="1"/>
          </p:cNvPicPr>
          <p:nvPr/>
        </p:nvPicPr>
        <p:blipFill>
          <a:blip r:embed="rId2"/>
          <a:stretch>
            <a:fillRect/>
          </a:stretch>
        </p:blipFill>
        <p:spPr>
          <a:xfrm>
            <a:off x="1593141" y="2582375"/>
            <a:ext cx="2763746" cy="1636656"/>
          </a:xfrm>
          <a:prstGeom prst="rect">
            <a:avLst/>
          </a:prstGeom>
        </p:spPr>
      </p:pic>
      <p:pic>
        <p:nvPicPr>
          <p:cNvPr id="3078" name="Picture 6" descr="Верстат гідроабразивного різання Bermet Makina BWJ 3020 - фото 1 - id-p1349480610">
            <a:extLst>
              <a:ext uri="{FF2B5EF4-FFF2-40B4-BE49-F238E27FC236}">
                <a16:creationId xmlns:a16="http://schemas.microsoft.com/office/drawing/2014/main" id="{372A8432-E9C3-439E-BCB1-601D4ADD921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285" b="93819" l="7664" r="92897">
                        <a14:foregroundMark x1="11963" y1="47461" x2="12336" y2="52318"/>
                        <a14:foregroundMark x1="20561" y1="9051" x2="23178" y2="8609"/>
                        <a14:foregroundMark x1="35140" y1="7726" x2="47103" y2="21854"/>
                        <a14:foregroundMark x1="47103" y1="21854" x2="48411" y2="42384"/>
                        <a14:foregroundMark x1="23738" y1="7947" x2="40187" y2="9934"/>
                        <a14:foregroundMark x1="40187" y1="9934" x2="48411" y2="26932"/>
                        <a14:foregroundMark x1="48411" y1="26932" x2="48411" y2="42384"/>
                        <a14:foregroundMark x1="23178" y1="7506" x2="14766" y2="23400"/>
                        <a14:foregroundMark x1="46542" y1="20088" x2="34206" y2="7285"/>
                        <a14:foregroundMark x1="34206" y1="7285" x2="19065" y2="9713"/>
                        <a14:foregroundMark x1="81121" y1="55850" x2="87103" y2="59603"/>
                        <a14:foregroundMark x1="89907" y1="63576" x2="89346" y2="69978"/>
                        <a14:foregroundMark x1="89346" y1="58499" x2="90093" y2="64901"/>
                        <a14:foregroundMark x1="89907" y1="60044" x2="92897" y2="67108"/>
                        <a14:foregroundMark x1="7664" y1="56512" x2="9907" y2="59603"/>
                        <a14:foregroundMark x1="20935" y1="93819" x2="25794" y2="93377"/>
                        <a14:foregroundMark x1="87103" y1="51876" x2="92710" y2="55629"/>
                        <a14:foregroundMark x1="84860" y1="49669" x2="88037" y2="52759"/>
                        <a14:foregroundMark x1="65421" y1="45695" x2="82430" y2="46578"/>
                        <a14:foregroundMark x1="83738" y1="47020" x2="89346" y2="52539"/>
                        <a14:foregroundMark x1="85421" y1="49227" x2="92523" y2="56291"/>
                        <a14:foregroundMark x1="92897" y1="56512" x2="91963" y2="75938"/>
                        <a14:foregroundMark x1="91963" y1="75938" x2="91402" y2="77263"/>
                        <a14:foregroundMark x1="66355" y1="48565" x2="50654" y2="41501"/>
                        <a14:foregroundMark x1="50654" y1="41501" x2="48598" y2="37748"/>
                      </a14:backgroundRemoval>
                    </a14:imgEffect>
                  </a14:imgLayer>
                </a14:imgProps>
              </a:ext>
              <a:ext uri="{28A0092B-C50C-407E-A947-70E740481C1C}">
                <a14:useLocalDpi xmlns:a14="http://schemas.microsoft.com/office/drawing/2010/main" val="0"/>
              </a:ext>
            </a:extLst>
          </a:blip>
          <a:srcRect l="5102" r="7227"/>
          <a:stretch/>
        </p:blipFill>
        <p:spPr bwMode="auto">
          <a:xfrm>
            <a:off x="0" y="1116595"/>
            <a:ext cx="2551004" cy="24637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12B5BE3-B51D-4BBF-8E6D-E2AFBBC8FBC0}"/>
              </a:ext>
            </a:extLst>
          </p:cNvPr>
          <p:cNvSpPr txBox="1"/>
          <p:nvPr/>
        </p:nvSpPr>
        <p:spPr>
          <a:xfrm>
            <a:off x="4296230" y="748947"/>
            <a:ext cx="7518398" cy="2308324"/>
          </a:xfrm>
          <a:prstGeom prst="rect">
            <a:avLst/>
          </a:prstGeom>
          <a:noFill/>
        </p:spPr>
        <p:txBody>
          <a:bodyPr wrap="square">
            <a:spAutoFit/>
          </a:bodyPr>
          <a:lstStyle/>
          <a:p>
            <a:pPr indent="457200" algn="just"/>
            <a:r>
              <a:rPr lang="uk-UA" sz="1800" dirty="0">
                <a:effectLst/>
                <a:latin typeface="Times New Roman" panose="02020603050405020304" pitchFamily="18" charset="0"/>
                <a:ea typeface="Calibri" panose="020F0502020204030204" pitchFamily="34" charset="0"/>
              </a:rPr>
              <a:t>При високих вимогах до точності (допуск менше 0.3...0.5 мм) та неприпустимості за технічними умовами дефектів, які можливі при різанні на кривошипних ножицях (задирок та </a:t>
            </a:r>
            <a:r>
              <a:rPr lang="uk-UA" sz="1800" dirty="0" err="1">
                <a:effectLst/>
                <a:latin typeface="Times New Roman" panose="02020603050405020304" pitchFamily="18" charset="0"/>
                <a:ea typeface="Calibri" panose="020F0502020204030204" pitchFamily="34" charset="0"/>
              </a:rPr>
              <a:t>ін</a:t>
            </a:r>
            <a:r>
              <a:rPr lang="uk-UA" sz="1800" dirty="0">
                <a:effectLst/>
                <a:latin typeface="Times New Roman" panose="02020603050405020304" pitchFamily="18" charset="0"/>
                <a:ea typeface="Calibri" panose="020F0502020204030204" pitchFamily="34" charset="0"/>
              </a:rPr>
              <a:t>), прямолінійні кромки великогабаритних деталей обробляють на </a:t>
            </a:r>
            <a:r>
              <a:rPr lang="uk-UA" sz="1800" b="1" dirty="0">
                <a:effectLst/>
                <a:latin typeface="Times New Roman" panose="02020603050405020304" pitchFamily="18" charset="0"/>
                <a:ea typeface="Calibri" panose="020F0502020204030204" pitchFamily="34" charset="0"/>
              </a:rPr>
              <a:t>фрезерних обрізних верстатах</a:t>
            </a:r>
          </a:p>
          <a:p>
            <a:pPr indent="457200" algn="just"/>
            <a:r>
              <a:rPr lang="uk-UA" sz="1800" dirty="0">
                <a:effectLst/>
                <a:latin typeface="Times New Roman" panose="02020603050405020304" pitchFamily="18" charset="0"/>
                <a:ea typeface="Calibri" panose="020F0502020204030204" pitchFamily="34" charset="0"/>
              </a:rPr>
              <a:t>Великогабаритні плоскі деталі з криволінійними контурами з листів легких сплавів отримують переважно </a:t>
            </a:r>
            <a:r>
              <a:rPr lang="uk-UA" sz="1800" b="1" dirty="0">
                <a:effectLst/>
                <a:latin typeface="Times New Roman" panose="02020603050405020304" pitchFamily="18" charset="0"/>
                <a:ea typeface="Calibri" panose="020F0502020204030204" pitchFamily="34" charset="0"/>
              </a:rPr>
              <a:t>фрезеруванням в пакеті</a:t>
            </a:r>
            <a:r>
              <a:rPr lang="uk-UA" sz="1800" dirty="0">
                <a:effectLst/>
                <a:latin typeface="Times New Roman" panose="02020603050405020304" pitchFamily="18" charset="0"/>
                <a:ea typeface="Calibri" panose="020F0502020204030204" pitchFamily="34" charset="0"/>
              </a:rPr>
              <a:t>. При дослідному та дрібносерійному виробництвах цим же способом одержують і деталі невеликих габаритних розмірів</a:t>
            </a:r>
            <a:endParaRPr lang="ru-UA" dirty="0"/>
          </a:p>
        </p:txBody>
      </p:sp>
      <p:sp>
        <p:nvSpPr>
          <p:cNvPr id="15" name="TextBox 14">
            <a:extLst>
              <a:ext uri="{FF2B5EF4-FFF2-40B4-BE49-F238E27FC236}">
                <a16:creationId xmlns:a16="http://schemas.microsoft.com/office/drawing/2014/main" id="{B6AC182A-43CA-42AF-86A7-1EE955F01468}"/>
              </a:ext>
            </a:extLst>
          </p:cNvPr>
          <p:cNvSpPr txBox="1"/>
          <p:nvPr/>
        </p:nvSpPr>
        <p:spPr>
          <a:xfrm>
            <a:off x="4356888" y="3098997"/>
            <a:ext cx="7457740" cy="1559529"/>
          </a:xfrm>
          <a:prstGeom prst="rect">
            <a:avLst/>
          </a:prstGeom>
          <a:noFill/>
        </p:spPr>
        <p:txBody>
          <a:bodyPr wrap="square">
            <a:spAutoFit/>
          </a:bodyPr>
          <a:lstStyle/>
          <a:p>
            <a:pPr indent="457200"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Плоскі деталі з титанових сплавів і високоміцних сталей внаслідок труднощі здійснення поділу матеріалів зсувом та з утворенням стружки іноді розкроюють методами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газолазерного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плазменного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різання або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гідроабразивного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При невеликих програмах випуску такі деталі можуть бути отримані на верстатах з програмним управлінням.</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11B947D-1CB0-406D-9F96-50ABE059E427}"/>
              </a:ext>
            </a:extLst>
          </p:cNvPr>
          <p:cNvSpPr txBox="1"/>
          <p:nvPr/>
        </p:nvSpPr>
        <p:spPr>
          <a:xfrm>
            <a:off x="4356887" y="4954890"/>
            <a:ext cx="7457740" cy="1559529"/>
          </a:xfrm>
          <a:prstGeom prst="rect">
            <a:avLst/>
          </a:prstGeom>
          <a:noFill/>
        </p:spPr>
        <p:txBody>
          <a:bodyPr wrap="square">
            <a:spAutoFit/>
          </a:bodyPr>
          <a:lstStyle/>
          <a:p>
            <a:pPr indent="457200"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Розкрій пресованих профілів та труб має свої особливості, зумовлені формою їх перетину. Залежно від розмірів, матеріалу, необхідних чистоти та точності, масштабів виробництва ці напівфабрикати відрізаються на маятникових та дискових пилках абразивних відрізних верстатах, анодно-механічних верстатах, у штампах на пресах.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55FA33DF-8876-4993-A698-40D55A350736}"/>
              </a:ext>
            </a:extLst>
          </p:cNvPr>
          <p:cNvPicPr>
            <a:picLocks noChangeAspect="1"/>
          </p:cNvPicPr>
          <p:nvPr/>
        </p:nvPicPr>
        <p:blipFill>
          <a:blip r:embed="rId5"/>
          <a:stretch>
            <a:fillRect/>
          </a:stretch>
        </p:blipFill>
        <p:spPr>
          <a:xfrm>
            <a:off x="89360" y="4467784"/>
            <a:ext cx="2440200" cy="2008187"/>
          </a:xfrm>
          <a:prstGeom prst="rect">
            <a:avLst/>
          </a:prstGeom>
        </p:spPr>
      </p:pic>
      <p:pic>
        <p:nvPicPr>
          <p:cNvPr id="24" name="Рисунок 23">
            <a:extLst>
              <a:ext uri="{FF2B5EF4-FFF2-40B4-BE49-F238E27FC236}">
                <a16:creationId xmlns:a16="http://schemas.microsoft.com/office/drawing/2014/main" id="{974EFFF4-3ADD-4331-AB75-CAF59EE33AE8}"/>
              </a:ext>
            </a:extLst>
          </p:cNvPr>
          <p:cNvPicPr>
            <a:picLocks noChangeAspect="1"/>
          </p:cNvPicPr>
          <p:nvPr/>
        </p:nvPicPr>
        <p:blipFill rotWithShape="1">
          <a:blip r:embed="rId6"/>
          <a:srcRect l="-1" t="1217" r="27558" b="24300"/>
          <a:stretch/>
        </p:blipFill>
        <p:spPr>
          <a:xfrm>
            <a:off x="163483" y="4151871"/>
            <a:ext cx="2291953" cy="2324100"/>
          </a:xfrm>
          <a:prstGeom prst="rect">
            <a:avLst/>
          </a:prstGeom>
        </p:spPr>
      </p:pic>
      <p:pic>
        <p:nvPicPr>
          <p:cNvPr id="3088" name="Picture 16" descr="Гравірувально-фрезерний верстат з ЧПУ MSF2040 ATC - купити в Cвіт Верстатів  за кращу ціну: відгуки, продаж">
            <a:extLst>
              <a:ext uri="{FF2B5EF4-FFF2-40B4-BE49-F238E27FC236}">
                <a16:creationId xmlns:a16="http://schemas.microsoft.com/office/drawing/2014/main" id="{060FB7D5-47E6-47FA-8F72-F7A330A719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681" b="19270"/>
          <a:stretch/>
        </p:blipFill>
        <p:spPr bwMode="auto">
          <a:xfrm>
            <a:off x="1309460" y="172327"/>
            <a:ext cx="2859315" cy="1888536"/>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a:extLst>
              <a:ext uri="{FF2B5EF4-FFF2-40B4-BE49-F238E27FC236}">
                <a16:creationId xmlns:a16="http://schemas.microsoft.com/office/drawing/2014/main" id="{B15404F9-73E1-458D-9415-0A2A5554112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8819" b="89286" l="17423" r="58199">
                        <a14:foregroundMark x1="19766" y1="32280" x2="44510" y2="70330"/>
                        <a14:foregroundMark x1="44510" y1="70330" x2="47657" y2="84478"/>
                        <a14:foregroundMark x1="47657" y1="84478" x2="45681" y2="89423"/>
                        <a14:foregroundMark x1="41874" y1="36126" x2="27745" y2="62363"/>
                        <a14:foregroundMark x1="27745" y1="62363" x2="34700" y2="75000"/>
                        <a14:foregroundMark x1="34700" y1="75000" x2="44949" y2="64973"/>
                        <a14:foregroundMark x1="44949" y1="64973" x2="45388" y2="43681"/>
                        <a14:foregroundMark x1="45388" y1="43681" x2="39458" y2="34478"/>
                        <a14:foregroundMark x1="39458" y1="34478" x2="30673" y2="28571"/>
                        <a14:foregroundMark x1="30673" y1="28571" x2="22767" y2="29945"/>
                        <a14:foregroundMark x1="22767" y1="29945" x2="15447" y2="46841"/>
                        <a14:foregroundMark x1="15447" y1="46841" x2="18375" y2="64698"/>
                        <a14:foregroundMark x1="18375" y1="64698" x2="30015" y2="71841"/>
                        <a14:foregroundMark x1="30015" y1="71841" x2="38946" y2="60440"/>
                        <a14:foregroundMark x1="38946" y1="60440" x2="34993" y2="41071"/>
                        <a14:foregroundMark x1="34993" y1="41071" x2="24451" y2="41484"/>
                        <a14:foregroundMark x1="24451" y1="41484" x2="20351" y2="54533"/>
                        <a14:foregroundMark x1="20351" y1="54533" x2="22182" y2="74725"/>
                        <a14:foregroundMark x1="22182" y1="74725" x2="31698" y2="81181"/>
                        <a14:foregroundMark x1="31698" y1="81181" x2="37775" y2="78434"/>
                        <a14:foregroundMark x1="45242" y1="37363" x2="36969" y2="25687"/>
                        <a14:foregroundMark x1="36969" y1="25687" x2="26354" y2="25824"/>
                        <a14:foregroundMark x1="26354" y1="25824" x2="16911" y2="32418"/>
                        <a14:foregroundMark x1="16911" y1="32418" x2="11127" y2="48626"/>
                        <a14:foregroundMark x1="11127" y1="48626" x2="9590" y2="63736"/>
                        <a14:foregroundMark x1="9590" y1="63736" x2="12079" y2="79121"/>
                        <a14:foregroundMark x1="12079" y1="79121" x2="21669" y2="90385"/>
                        <a14:foregroundMark x1="21669" y1="90385" x2="40703" y2="94643"/>
                        <a14:foregroundMark x1="40703" y1="94643" x2="48975" y2="90522"/>
                        <a14:foregroundMark x1="48975" y1="90522" x2="51245" y2="71703"/>
                        <a14:foregroundMark x1="51245" y1="71703" x2="43338" y2="37500"/>
                        <a14:foregroundMark x1="43338" y1="37500" x2="36676" y2="28022"/>
                        <a14:foregroundMark x1="36676" y1="28022" x2="23426" y2="19093"/>
                        <a14:foregroundMark x1="21376" y1="43407" x2="21596" y2="69368"/>
                        <a14:foregroundMark x1="19546" y1="41758" x2="17496" y2="78984"/>
                        <a14:foregroundMark x1="17496" y1="78984" x2="18228" y2="82692"/>
                        <a14:foregroundMark x1="23865" y1="81319" x2="58199" y2="88599"/>
                        <a14:foregroundMark x1="39605" y1="88599" x2="22548" y2="82692"/>
                        <a14:foregroundMark x1="44363" y1="37912" x2="51830" y2="43407"/>
                        <a14:foregroundMark x1="51830" y1="43407" x2="51830" y2="43407"/>
                      </a14:backgroundRemoval>
                    </a14:imgEffect>
                  </a14:imgLayer>
                </a14:imgProps>
              </a:ext>
            </a:extLst>
          </a:blip>
          <a:srcRect l="18691" t="29254" r="54381" b="12488"/>
          <a:stretch/>
        </p:blipFill>
        <p:spPr>
          <a:xfrm>
            <a:off x="2684590" y="4398812"/>
            <a:ext cx="1718952" cy="1981961"/>
          </a:xfrm>
          <a:prstGeom prst="rect">
            <a:avLst/>
          </a:prstGeom>
        </p:spPr>
      </p:pic>
      <p:sp>
        <p:nvSpPr>
          <p:cNvPr id="32" name="TextBox 31">
            <a:extLst>
              <a:ext uri="{FF2B5EF4-FFF2-40B4-BE49-F238E27FC236}">
                <a16:creationId xmlns:a16="http://schemas.microsoft.com/office/drawing/2014/main" id="{05DEB0A8-4701-4E51-8525-38B390F53C21}"/>
              </a:ext>
            </a:extLst>
          </p:cNvPr>
          <p:cNvSpPr txBox="1"/>
          <p:nvPr/>
        </p:nvSpPr>
        <p:spPr>
          <a:xfrm>
            <a:off x="3544066" y="47217"/>
            <a:ext cx="8524830" cy="655885"/>
          </a:xfrm>
          <a:prstGeom prst="rect">
            <a:avLst/>
          </a:prstGeom>
          <a:noFill/>
        </p:spPr>
        <p:txBody>
          <a:bodyPr wrap="square">
            <a:spAutoFit/>
          </a:bodyPr>
          <a:lstStyle/>
          <a:p>
            <a:pPr algn="ctr">
              <a:lnSpc>
                <a:spcPct val="107000"/>
              </a:lnSpc>
              <a:spcAft>
                <a:spcPts val="800"/>
              </a:spcAft>
            </a:pP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Способи розкрою листів профілів і труб</a:t>
            </a:r>
            <a:endParaRPr lang="ru-UA"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30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Рисунок 37">
            <a:extLst>
              <a:ext uri="{FF2B5EF4-FFF2-40B4-BE49-F238E27FC236}">
                <a16:creationId xmlns:a16="http://schemas.microsoft.com/office/drawing/2014/main" id="{90CBBABF-7FF4-42D9-8248-24510468A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282" y="2158727"/>
            <a:ext cx="2735344" cy="17269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Рисунок 38">
            <a:extLst>
              <a:ext uri="{FF2B5EF4-FFF2-40B4-BE49-F238E27FC236}">
                <a16:creationId xmlns:a16="http://schemas.microsoft.com/office/drawing/2014/main" id="{11433EEC-0CF0-4AB0-A25F-D015A427F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632" y="484353"/>
            <a:ext cx="3382495" cy="1651833"/>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9">
            <a:extLst>
              <a:ext uri="{FF2B5EF4-FFF2-40B4-BE49-F238E27FC236}">
                <a16:creationId xmlns:a16="http://schemas.microsoft.com/office/drawing/2014/main" id="{AAD67456-C502-4708-A51B-C1496F09D29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74" y="3923204"/>
            <a:ext cx="2366781" cy="1754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0B9CFD-631E-45F0-B04E-6AD64A408867}"/>
              </a:ext>
            </a:extLst>
          </p:cNvPr>
          <p:cNvSpPr>
            <a:spLocks noChangeArrowheads="1"/>
          </p:cNvSpPr>
          <p:nvPr/>
        </p:nvSpPr>
        <p:spPr bwMode="auto">
          <a:xfrm>
            <a:off x="251965" y="29412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sp>
        <p:nvSpPr>
          <p:cNvPr id="16" name="TextBox 15">
            <a:extLst>
              <a:ext uri="{FF2B5EF4-FFF2-40B4-BE49-F238E27FC236}">
                <a16:creationId xmlns:a16="http://schemas.microsoft.com/office/drawing/2014/main" id="{5D457690-07CA-4041-A03C-96A45FFB5ECD}"/>
              </a:ext>
            </a:extLst>
          </p:cNvPr>
          <p:cNvSpPr txBox="1"/>
          <p:nvPr/>
        </p:nvSpPr>
        <p:spPr>
          <a:xfrm>
            <a:off x="173874" y="2798266"/>
            <a:ext cx="1899961" cy="369332"/>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Роликові ножиці</a:t>
            </a:r>
            <a:endParaRPr lang="ru-UA" dirty="0"/>
          </a:p>
        </p:txBody>
      </p:sp>
      <p:sp>
        <p:nvSpPr>
          <p:cNvPr id="22" name="TextBox 21">
            <a:extLst>
              <a:ext uri="{FF2B5EF4-FFF2-40B4-BE49-F238E27FC236}">
                <a16:creationId xmlns:a16="http://schemas.microsoft.com/office/drawing/2014/main" id="{A79423F9-5100-47BC-BC70-1E4D9FB4505A}"/>
              </a:ext>
            </a:extLst>
          </p:cNvPr>
          <p:cNvSpPr txBox="1"/>
          <p:nvPr/>
        </p:nvSpPr>
        <p:spPr>
          <a:xfrm>
            <a:off x="157125" y="762462"/>
            <a:ext cx="1613214" cy="923330"/>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Паралельні та гільйотинні ножиці</a:t>
            </a:r>
            <a:endParaRPr lang="ru-UA" dirty="0"/>
          </a:p>
        </p:txBody>
      </p:sp>
      <p:sp>
        <p:nvSpPr>
          <p:cNvPr id="25" name="TextBox 24">
            <a:extLst>
              <a:ext uri="{FF2B5EF4-FFF2-40B4-BE49-F238E27FC236}">
                <a16:creationId xmlns:a16="http://schemas.microsoft.com/office/drawing/2014/main" id="{90FED172-A473-428A-88AC-D131372ED0B1}"/>
              </a:ext>
            </a:extLst>
          </p:cNvPr>
          <p:cNvSpPr txBox="1"/>
          <p:nvPr/>
        </p:nvSpPr>
        <p:spPr>
          <a:xfrm>
            <a:off x="4862379" y="3885649"/>
            <a:ext cx="7173088" cy="1754326"/>
          </a:xfrm>
          <a:prstGeom prst="rect">
            <a:avLst/>
          </a:prstGeom>
          <a:noFill/>
        </p:spPr>
        <p:txBody>
          <a:bodyPr wrap="square">
            <a:spAutoFit/>
          </a:bodyPr>
          <a:lstStyle/>
          <a:p>
            <a:pPr indent="457200" algn="just">
              <a:spcAft>
                <a:spcPts val="0"/>
              </a:spcAft>
              <a:tabLst>
                <a:tab pos="457200" algn="l"/>
                <a:tab pos="4500880" algn="l"/>
              </a:tabLst>
            </a:pPr>
            <a:r>
              <a:rPr lang="uk-UA" sz="1800" dirty="0">
                <a:effectLst/>
                <a:latin typeface="Times New Roman" panose="02020603050405020304" pitchFamily="18" charset="0"/>
                <a:ea typeface="Calibri" panose="020F0502020204030204" pitchFamily="34" charset="0"/>
              </a:rPr>
              <a:t>Малогабаритні плоскі деталі з листових заготовок та стрічки при </a:t>
            </a:r>
            <a:r>
              <a:rPr lang="uk-UA" sz="1800" dirty="0" err="1">
                <a:effectLst/>
                <a:latin typeface="Times New Roman" panose="02020603050405020304" pitchFamily="18" charset="0"/>
                <a:ea typeface="Calibri" panose="020F0502020204030204" pitchFamily="34" charset="0"/>
              </a:rPr>
              <a:t>великосерійному</a:t>
            </a:r>
            <a:r>
              <a:rPr lang="uk-UA" sz="1800" dirty="0">
                <a:effectLst/>
                <a:latin typeface="Times New Roman" panose="02020603050405020304" pitchFamily="18" charset="0"/>
                <a:ea typeface="Calibri" panose="020F0502020204030204" pitchFamily="34" charset="0"/>
              </a:rPr>
              <a:t> виробництві отримують вирубуванням у штампах та на пресах. Цей спосіб характеризується високою продуктивністю, нескладністю робочих прийомів, високою точністю та взаємозамінністю, що обумовлюється лише точністю виготовлення штампу. </a:t>
            </a:r>
            <a:endParaRPr lang="ru-UA" sz="16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BFA37554-6D1B-4F62-8E10-785C713B5726}"/>
              </a:ext>
            </a:extLst>
          </p:cNvPr>
          <p:cNvSpPr txBox="1"/>
          <p:nvPr/>
        </p:nvSpPr>
        <p:spPr>
          <a:xfrm>
            <a:off x="4862379" y="484353"/>
            <a:ext cx="7173088" cy="1477328"/>
          </a:xfrm>
          <a:prstGeom prst="rect">
            <a:avLst/>
          </a:prstGeom>
          <a:noFill/>
        </p:spPr>
        <p:txBody>
          <a:bodyPr wrap="square">
            <a:spAutoFit/>
          </a:bodyPr>
          <a:lstStyle/>
          <a:p>
            <a:pPr indent="457200" algn="just"/>
            <a:r>
              <a:rPr lang="uk-UA" sz="1800" dirty="0">
                <a:effectLst/>
                <a:latin typeface="Times New Roman" panose="02020603050405020304" pitchFamily="18" charset="0"/>
                <a:ea typeface="Calibri" panose="020F0502020204030204" pitchFamily="34" charset="0"/>
              </a:rPr>
              <a:t>Великогабаритні деталі та заготовки з прямолінійними обрисами при будь-якому типі виробництва, а також деталі середніх і невеликих розмірів при серійному виробництві та невисоких вимогах до точності доцільно отримувати різкою на листових кривошипних ножицях з прямим або похилим розташуванням ножів</a:t>
            </a:r>
            <a:endParaRPr lang="ru-UA" dirty="0"/>
          </a:p>
        </p:txBody>
      </p:sp>
      <p:sp>
        <p:nvSpPr>
          <p:cNvPr id="29" name="TextBox 28">
            <a:extLst>
              <a:ext uri="{FF2B5EF4-FFF2-40B4-BE49-F238E27FC236}">
                <a16:creationId xmlns:a16="http://schemas.microsoft.com/office/drawing/2014/main" id="{B5EFC3D1-0AA2-4491-AA31-BA1744AFBA84}"/>
              </a:ext>
            </a:extLst>
          </p:cNvPr>
          <p:cNvSpPr txBox="1"/>
          <p:nvPr/>
        </p:nvSpPr>
        <p:spPr>
          <a:xfrm>
            <a:off x="4775626" y="2082539"/>
            <a:ext cx="7173088" cy="1559529"/>
          </a:xfrm>
          <a:prstGeom prst="rect">
            <a:avLst/>
          </a:prstGeom>
          <a:noFill/>
        </p:spPr>
        <p:txBody>
          <a:bodyPr wrap="square">
            <a:spAutoFit/>
          </a:bodyPr>
          <a:lstStyle/>
          <a:p>
            <a:pPr indent="457200"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Одночасний розкрій листів на смуги при масовому виробництві доцільно виконувати безперервною різкою круглими ножами, що обертаються, на багатодискових ножицях. На них же роблять поздовжнє різання стрічки. </a:t>
            </a:r>
            <a:r>
              <a:rPr lang="uk-UA" sz="1800" dirty="0">
                <a:effectLst/>
                <a:latin typeface="Times New Roman" panose="02020603050405020304" pitchFamily="18" charset="0"/>
                <a:ea typeface="Calibri" panose="020F0502020204030204" pitchFamily="34" charset="0"/>
              </a:rPr>
              <a:t>При необхідності криволінійний розкрій листів може виконуватися на роликових ножицях по розмітці. </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63FA28ED-2044-411F-90B0-BF54604612FD}"/>
              </a:ext>
            </a:extLst>
          </p:cNvPr>
          <p:cNvSpPr txBox="1"/>
          <p:nvPr/>
        </p:nvSpPr>
        <p:spPr>
          <a:xfrm>
            <a:off x="430842" y="4578146"/>
            <a:ext cx="1065780" cy="369332"/>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Штамп</a:t>
            </a:r>
            <a:endParaRPr lang="ru-UA" dirty="0"/>
          </a:p>
        </p:txBody>
      </p:sp>
      <p:sp>
        <p:nvSpPr>
          <p:cNvPr id="33" name="TextBox 32">
            <a:extLst>
              <a:ext uri="{FF2B5EF4-FFF2-40B4-BE49-F238E27FC236}">
                <a16:creationId xmlns:a16="http://schemas.microsoft.com/office/drawing/2014/main" id="{A940475E-91FF-4E3D-88E2-B8952E0766DC}"/>
              </a:ext>
            </a:extLst>
          </p:cNvPr>
          <p:cNvSpPr txBox="1"/>
          <p:nvPr/>
        </p:nvSpPr>
        <p:spPr>
          <a:xfrm>
            <a:off x="772382" y="5715085"/>
            <a:ext cx="11263085" cy="991618"/>
          </a:xfrm>
          <a:prstGeom prst="rect">
            <a:avLst/>
          </a:prstGeom>
          <a:noFill/>
        </p:spPr>
        <p:txBody>
          <a:bodyPr wrap="square">
            <a:spAutoFit/>
          </a:bodyPr>
          <a:lstStyle/>
          <a:p>
            <a:pPr indent="457200" algn="ctr">
              <a:lnSpc>
                <a:spcPct val="107000"/>
              </a:lnSpc>
              <a:spcAft>
                <a:spcPts val="800"/>
              </a:spcAft>
            </a:pPr>
            <a:r>
              <a:rPr lang="uk-UA" sz="2800" b="1" i="1" dirty="0">
                <a:effectLst/>
                <a:latin typeface="Times New Roman" panose="02020603050405020304" pitchFamily="18" charset="0"/>
                <a:ea typeface="Calibri" panose="020F0502020204030204" pitchFamily="34" charset="0"/>
                <a:cs typeface="Times New Roman" panose="02020603050405020304" pitchFamily="18" charset="0"/>
              </a:rPr>
              <a:t>У кожному окремому випадку вид розкрою та необхідне обладнання визначається виходячи з економічної доцільності. </a:t>
            </a:r>
            <a:endParaRPr lang="ru-UA"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72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Гільйотинні ножиці Archives - Алиста трайденг">
            <a:extLst>
              <a:ext uri="{FF2B5EF4-FFF2-40B4-BE49-F238E27FC236}">
                <a16:creationId xmlns:a16="http://schemas.microsoft.com/office/drawing/2014/main" id="{6D22412A-76EC-41ED-B4C0-2ED9B5FCF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5" y="689943"/>
            <a:ext cx="5126596" cy="303144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Гільйотинні ножиці: характеристики. Ножиці гільйотинні 2 метри  характеристики Гільотинні ножиці: загальний опис">
            <a:extLst>
              <a:ext uri="{FF2B5EF4-FFF2-40B4-BE49-F238E27FC236}">
                <a16:creationId xmlns:a16="http://schemas.microsoft.com/office/drawing/2014/main" id="{223EDA90-2F8F-4AB8-8793-F48BBFDA3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45" y="3510479"/>
            <a:ext cx="3845256" cy="30314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6B1AAB-C96C-47B7-BC99-EFD3E7174D75}"/>
              </a:ext>
            </a:extLst>
          </p:cNvPr>
          <p:cNvSpPr txBox="1"/>
          <p:nvPr/>
        </p:nvSpPr>
        <p:spPr>
          <a:xfrm>
            <a:off x="834830" y="327352"/>
            <a:ext cx="3730171" cy="584775"/>
          </a:xfrm>
          <a:prstGeom prst="rect">
            <a:avLst/>
          </a:prstGeom>
          <a:noFill/>
        </p:spPr>
        <p:txBody>
          <a:bodyPr wrap="square">
            <a:spAutoFit/>
          </a:bodyPr>
          <a:lstStyle/>
          <a:p>
            <a:r>
              <a:rPr lang="uk-UA" sz="3200" dirty="0">
                <a:latin typeface="Times New Roman" panose="02020603050405020304" pitchFamily="18" charset="0"/>
                <a:cs typeface="Times New Roman" panose="02020603050405020304" pitchFamily="18" charset="0"/>
              </a:rPr>
              <a:t>Г</a:t>
            </a:r>
            <a:r>
              <a:rPr lang="ru-UA" sz="3200" dirty="0" err="1">
                <a:latin typeface="Times New Roman" panose="02020603050405020304" pitchFamily="18" charset="0"/>
                <a:cs typeface="Times New Roman" panose="02020603050405020304" pitchFamily="18" charset="0"/>
              </a:rPr>
              <a:t>ільйотинні</a:t>
            </a:r>
            <a:r>
              <a:rPr lang="ru-UA" sz="3200" dirty="0">
                <a:latin typeface="Times New Roman" panose="02020603050405020304" pitchFamily="18" charset="0"/>
                <a:cs typeface="Times New Roman" panose="02020603050405020304" pitchFamily="18" charset="0"/>
              </a:rPr>
              <a:t> </a:t>
            </a:r>
            <a:r>
              <a:rPr lang="ru-UA" sz="3200" dirty="0" err="1">
                <a:latin typeface="Times New Roman" panose="02020603050405020304" pitchFamily="18" charset="0"/>
                <a:cs typeface="Times New Roman" panose="02020603050405020304" pitchFamily="18" charset="0"/>
              </a:rPr>
              <a:t>ножиці</a:t>
            </a:r>
            <a:endParaRPr lang="ru-UA" sz="3200" dirty="0">
              <a:latin typeface="Times New Roman" panose="02020603050405020304" pitchFamily="18" charset="0"/>
              <a:cs typeface="Times New Roman" panose="02020603050405020304" pitchFamily="18" charset="0"/>
            </a:endParaRPr>
          </a:p>
        </p:txBody>
      </p:sp>
      <p:pic>
        <p:nvPicPr>
          <p:cNvPr id="8198" name="Picture 6" descr="Ручной кругорез по металлу | круговые роликовые ножницы для резки стали KS 10 PsTech, Украина - фото 3 - id-p31875549">
            <a:extLst>
              <a:ext uri="{FF2B5EF4-FFF2-40B4-BE49-F238E27FC236}">
                <a16:creationId xmlns:a16="http://schemas.microsoft.com/office/drawing/2014/main" id="{A987F438-10B1-4704-94A8-D0A56A3C2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817" y="3853152"/>
            <a:ext cx="3585029" cy="268877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Ручной кругорез по металлу | круговые роликовые ножницы для резки стали KS 10 PsTech, Украина - фото 2 - id-p31875549">
            <a:extLst>
              <a:ext uri="{FF2B5EF4-FFF2-40B4-BE49-F238E27FC236}">
                <a16:creationId xmlns:a16="http://schemas.microsoft.com/office/drawing/2014/main" id="{15016512-709C-46F1-B57E-F85E105204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067"/>
          <a:stretch/>
        </p:blipFill>
        <p:spPr bwMode="auto">
          <a:xfrm>
            <a:off x="5846341" y="1068840"/>
            <a:ext cx="5467048" cy="30314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443AF08-C4CF-4704-824C-7AEA5DE16E58}"/>
              </a:ext>
            </a:extLst>
          </p:cNvPr>
          <p:cNvSpPr txBox="1"/>
          <p:nvPr/>
        </p:nvSpPr>
        <p:spPr>
          <a:xfrm>
            <a:off x="6899245" y="397555"/>
            <a:ext cx="3730171" cy="584775"/>
          </a:xfrm>
          <a:prstGeom prst="rect">
            <a:avLst/>
          </a:prstGeom>
          <a:noFill/>
        </p:spPr>
        <p:txBody>
          <a:bodyPr wrap="square">
            <a:spAutoFit/>
          </a:bodyPr>
          <a:lstStyle/>
          <a:p>
            <a:r>
              <a:rPr lang="uk-UA" sz="3200" dirty="0">
                <a:latin typeface="Times New Roman" panose="02020603050405020304" pitchFamily="18" charset="0"/>
                <a:cs typeface="Times New Roman" panose="02020603050405020304" pitchFamily="18" charset="0"/>
              </a:rPr>
              <a:t>Роликові </a:t>
            </a:r>
            <a:r>
              <a:rPr lang="ru-UA" sz="3200" dirty="0" err="1">
                <a:latin typeface="Times New Roman" panose="02020603050405020304" pitchFamily="18" charset="0"/>
                <a:cs typeface="Times New Roman" panose="02020603050405020304" pitchFamily="18" charset="0"/>
              </a:rPr>
              <a:t>ножиці</a:t>
            </a:r>
            <a:endParaRPr lang="ru-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0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4" descr="Прес Кривошипний 6,3 тонни, ціна 90000 грн — Prom.ua (ID#1036177089)">
            <a:extLst>
              <a:ext uri="{FF2B5EF4-FFF2-40B4-BE49-F238E27FC236}">
                <a16:creationId xmlns:a16="http://schemas.microsoft.com/office/drawing/2014/main" id="{123DFF6A-CFA6-4092-A717-C3A8AD4E8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116" y="1835154"/>
            <a:ext cx="2696827" cy="41922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Гідравлічний прес 200 тонн з системою ЧПУ моделі Т. 200 4С у Києві та  Україні - купити, ціна">
            <a:extLst>
              <a:ext uri="{FF2B5EF4-FFF2-40B4-BE49-F238E27FC236}">
                <a16:creationId xmlns:a16="http://schemas.microsoft.com/office/drawing/2014/main" id="{6EC7846A-7456-4663-8CA5-FB01EA662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25" r="19338"/>
          <a:stretch/>
        </p:blipFill>
        <p:spPr bwMode="auto">
          <a:xfrm>
            <a:off x="2888623" y="1988186"/>
            <a:ext cx="2465274" cy="3886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DF10199-8ED6-4753-AD97-1602A2E745FA}"/>
              </a:ext>
            </a:extLst>
          </p:cNvPr>
          <p:cNvSpPr txBox="1"/>
          <p:nvPr/>
        </p:nvSpPr>
        <p:spPr>
          <a:xfrm>
            <a:off x="788018" y="983614"/>
            <a:ext cx="3886200" cy="532903"/>
          </a:xfrm>
          <a:prstGeom prst="rect">
            <a:avLst/>
          </a:prstGeom>
          <a:noFill/>
        </p:spPr>
        <p:txBody>
          <a:bodyPr wrap="square">
            <a:spAutoFit/>
          </a:bodyPr>
          <a:lstStyle/>
          <a:p>
            <a:pPr indent="457200" algn="ctr">
              <a:lnSpc>
                <a:spcPct val="107000"/>
              </a:lnSpc>
              <a:spcAft>
                <a:spcPts val="800"/>
              </a:spcAft>
            </a:pPr>
            <a:r>
              <a:rPr lang="uk-UA" sz="2800" b="1" i="1" dirty="0">
                <a:effectLst/>
                <a:latin typeface="Calibri" panose="020F0502020204030204" pitchFamily="34" charset="0"/>
                <a:ea typeface="Calibri" panose="020F0502020204030204" pitchFamily="34" charset="0"/>
                <a:cs typeface="Times New Roman" panose="02020603050405020304" pitchFamily="18" charset="0"/>
              </a:rPr>
              <a:t>Гідравлічний прес</a:t>
            </a:r>
            <a:endParaRPr lang="ru-UA"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223985F9-344E-49C5-89BD-795F153B8D13}"/>
              </a:ext>
            </a:extLst>
          </p:cNvPr>
          <p:cNvSpPr txBox="1"/>
          <p:nvPr/>
        </p:nvSpPr>
        <p:spPr>
          <a:xfrm>
            <a:off x="6937430" y="996945"/>
            <a:ext cx="3886200" cy="532903"/>
          </a:xfrm>
          <a:prstGeom prst="rect">
            <a:avLst/>
          </a:prstGeom>
          <a:noFill/>
        </p:spPr>
        <p:txBody>
          <a:bodyPr wrap="square">
            <a:spAutoFit/>
          </a:bodyPr>
          <a:lstStyle/>
          <a:p>
            <a:pPr indent="457200" algn="ctr">
              <a:lnSpc>
                <a:spcPct val="107000"/>
              </a:lnSpc>
              <a:spcAft>
                <a:spcPts val="800"/>
              </a:spcAft>
            </a:pPr>
            <a:r>
              <a:rPr lang="uk-UA" sz="2800" b="1" i="1" dirty="0">
                <a:effectLst/>
                <a:latin typeface="Calibri" panose="020F0502020204030204" pitchFamily="34" charset="0"/>
                <a:ea typeface="Calibri" panose="020F0502020204030204" pitchFamily="34" charset="0"/>
                <a:cs typeface="Times New Roman" panose="02020603050405020304" pitchFamily="18" charset="0"/>
              </a:rPr>
              <a:t>Кривошипний прес</a:t>
            </a:r>
            <a:endParaRPr lang="ru-UA"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Прес гідравлічний настільний 10т купить">
            <a:extLst>
              <a:ext uri="{FF2B5EF4-FFF2-40B4-BE49-F238E27FC236}">
                <a16:creationId xmlns:a16="http://schemas.microsoft.com/office/drawing/2014/main" id="{8789C785-F1AB-442A-9D86-D544E2FBF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55" y="2400849"/>
            <a:ext cx="2465274" cy="24652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2BE2623-6D4C-413B-A776-FD022F3C2214}"/>
              </a:ext>
            </a:extLst>
          </p:cNvPr>
          <p:cNvSpPr txBox="1"/>
          <p:nvPr/>
        </p:nvSpPr>
        <p:spPr>
          <a:xfrm>
            <a:off x="797765" y="147691"/>
            <a:ext cx="10162950" cy="658835"/>
          </a:xfrm>
          <a:prstGeom prst="rect">
            <a:avLst/>
          </a:prstGeom>
          <a:noFill/>
        </p:spPr>
        <p:txBody>
          <a:bodyPr wrap="square">
            <a:spAutoFit/>
          </a:bodyPr>
          <a:lstStyle/>
          <a:p>
            <a:pPr indent="457200" algn="ctr">
              <a:lnSpc>
                <a:spcPct val="107000"/>
              </a:lnSpc>
              <a:spcAft>
                <a:spcPts val="800"/>
              </a:spcAft>
            </a:pP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Пресове устаткування</a:t>
            </a:r>
            <a:endParaRPr lang="ru-UA"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76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D0AF0-271D-4E7A-A3FC-87927DA7481B}"/>
              </a:ext>
            </a:extLst>
          </p:cNvPr>
          <p:cNvSpPr>
            <a:spLocks noGrp="1"/>
          </p:cNvSpPr>
          <p:nvPr>
            <p:ph type="title"/>
          </p:nvPr>
        </p:nvSpPr>
        <p:spPr>
          <a:xfrm>
            <a:off x="838200" y="88219"/>
            <a:ext cx="10515600" cy="592818"/>
          </a:xfrm>
        </p:spPr>
        <p:txBody>
          <a:bodyPr>
            <a:normAutofit/>
          </a:bodyPr>
          <a:lstStyle/>
          <a:p>
            <a:pPr algn="ct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Особливості процесу зсувної деформації</a:t>
            </a:r>
            <a:endParaRPr lang="ru-UA" sz="3200" dirty="0"/>
          </a:p>
        </p:txBody>
      </p:sp>
      <p:pic>
        <p:nvPicPr>
          <p:cNvPr id="5" name="Рисунок 4">
            <a:extLst>
              <a:ext uri="{FF2B5EF4-FFF2-40B4-BE49-F238E27FC236}">
                <a16:creationId xmlns:a16="http://schemas.microsoft.com/office/drawing/2014/main" id="{D91B7DDF-BC7B-4A5E-BA65-0AE782C03B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5332" y="827926"/>
            <a:ext cx="2861945" cy="2821940"/>
          </a:xfrm>
          <a:prstGeom prst="rect">
            <a:avLst/>
          </a:prstGeom>
          <a:noFill/>
          <a:ln>
            <a:noFill/>
          </a:ln>
        </p:spPr>
      </p:pic>
      <p:sp>
        <p:nvSpPr>
          <p:cNvPr id="8" name="TextBox 7">
            <a:extLst>
              <a:ext uri="{FF2B5EF4-FFF2-40B4-BE49-F238E27FC236}">
                <a16:creationId xmlns:a16="http://schemas.microsoft.com/office/drawing/2014/main" id="{AB538BC3-E35D-4AE4-9592-1316AD210A66}"/>
              </a:ext>
            </a:extLst>
          </p:cNvPr>
          <p:cNvSpPr txBox="1"/>
          <p:nvPr/>
        </p:nvSpPr>
        <p:spPr>
          <a:xfrm>
            <a:off x="4804229" y="827926"/>
            <a:ext cx="7141028" cy="3133999"/>
          </a:xfrm>
          <a:prstGeom prst="rect">
            <a:avLst/>
          </a:prstGeom>
          <a:noFill/>
        </p:spPr>
        <p:txBody>
          <a:bodyPr wrap="square">
            <a:spAutoFit/>
          </a:bodyPr>
          <a:lstStyle/>
          <a:p>
            <a:pPr indent="457200" algn="just">
              <a:lnSpc>
                <a:spcPct val="115000"/>
              </a:lnSpc>
              <a:spcAft>
                <a:spcPts val="8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Процес різання складається з трьох стадій: </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вигину заготовки 2 під дією сил, прикладених до кромок ножів, які ріжуть 1 і 3 (пружна); </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входження кромок, які ріжуть у матеріал листа внаслідок зминання (пластична);</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arenR"/>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відділення однієї частини листа від іншої в результаті утворення тріщин (сколювання). </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Объект 8">
            <a:extLst>
              <a:ext uri="{FF2B5EF4-FFF2-40B4-BE49-F238E27FC236}">
                <a16:creationId xmlns:a16="http://schemas.microsoft.com/office/drawing/2014/main" id="{A3DB3F28-BC03-4450-AD77-6F3CD0B04A65}"/>
              </a:ext>
            </a:extLst>
          </p:cNvPr>
          <p:cNvGraphicFramePr>
            <a:graphicFrameLocks noChangeAspect="1"/>
          </p:cNvGraphicFramePr>
          <p:nvPr>
            <p:extLst>
              <p:ext uri="{D42A27DB-BD31-4B8C-83A1-F6EECF244321}">
                <p14:modId xmlns:p14="http://schemas.microsoft.com/office/powerpoint/2010/main" val="2254516680"/>
              </p:ext>
            </p:extLst>
          </p:nvPr>
        </p:nvGraphicFramePr>
        <p:xfrm>
          <a:off x="812347" y="5394707"/>
          <a:ext cx="3224930" cy="592818"/>
        </p:xfrm>
        <a:graphic>
          <a:graphicData uri="http://schemas.openxmlformats.org/presentationml/2006/ole">
            <mc:AlternateContent xmlns:mc="http://schemas.openxmlformats.org/markup-compatibility/2006">
              <mc:Choice xmlns:v="urn:schemas-microsoft-com:vml" Requires="v">
                <p:oleObj spid="_x0000_s5146" name="Equation" r:id="rId4" imgW="1295377" imgH="237969" progId="Equation.DSMT4">
                  <p:embed/>
                </p:oleObj>
              </mc:Choice>
              <mc:Fallback>
                <p:oleObj name="Equation" r:id="rId4" imgW="1295377" imgH="237969" progId="Equation.DSMT4">
                  <p:embed/>
                  <p:pic>
                    <p:nvPicPr>
                      <p:cNvPr id="0" name=""/>
                      <p:cNvPicPr/>
                      <p:nvPr/>
                    </p:nvPicPr>
                    <p:blipFill>
                      <a:blip r:embed="rId5"/>
                      <a:stretch>
                        <a:fillRect/>
                      </a:stretch>
                    </p:blipFill>
                    <p:spPr>
                      <a:xfrm>
                        <a:off x="812347" y="5394707"/>
                        <a:ext cx="3224930" cy="592818"/>
                      </a:xfrm>
                      <a:prstGeom prst="rect">
                        <a:avLst/>
                      </a:prstGeom>
                    </p:spPr>
                  </p:pic>
                </p:oleObj>
              </mc:Fallback>
            </mc:AlternateContent>
          </a:graphicData>
        </a:graphic>
      </p:graphicFrame>
      <p:grpSp>
        <p:nvGrpSpPr>
          <p:cNvPr id="14" name="Группа 13">
            <a:extLst>
              <a:ext uri="{FF2B5EF4-FFF2-40B4-BE49-F238E27FC236}">
                <a16:creationId xmlns:a16="http://schemas.microsoft.com/office/drawing/2014/main" id="{20B560F5-1043-4682-AF99-DE255CD59345}"/>
              </a:ext>
            </a:extLst>
          </p:cNvPr>
          <p:cNvGrpSpPr/>
          <p:nvPr/>
        </p:nvGrpSpPr>
        <p:grpSpPr>
          <a:xfrm>
            <a:off x="4804229" y="4721620"/>
            <a:ext cx="7141028" cy="1938992"/>
            <a:chOff x="750048" y="4919008"/>
            <a:chExt cx="7141028" cy="1938992"/>
          </a:xfrm>
        </p:grpSpPr>
        <p:sp>
          <p:nvSpPr>
            <p:cNvPr id="11" name="Rectangle 2">
              <a:extLst>
                <a:ext uri="{FF2B5EF4-FFF2-40B4-BE49-F238E27FC236}">
                  <a16:creationId xmlns:a16="http://schemas.microsoft.com/office/drawing/2014/main" id="{C67767D5-F7E7-4DE0-A210-42519719FAC6}"/>
                </a:ext>
              </a:extLst>
            </p:cNvPr>
            <p:cNvSpPr>
              <a:spLocks noChangeArrowheads="1"/>
            </p:cNvSpPr>
            <p:nvPr/>
          </p:nvSpPr>
          <p:spPr bwMode="auto">
            <a:xfrm>
              <a:off x="750048" y="4919008"/>
              <a:ext cx="71410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uk-UA" altLang="ru-UA"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uk-UA" altLang="ru-UA" sz="2400" dirty="0">
                  <a:latin typeface="Times New Roman" panose="02020603050405020304" pitchFamily="18" charset="0"/>
                  <a:cs typeface="Times New Roman" panose="02020603050405020304" pitchFamily="18" charset="0"/>
                </a:rPr>
                <a:t>площа</a:t>
              </a:r>
              <a: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одночасного зсуву матеріалу; </a:t>
              </a:r>
            </a:p>
            <a:p>
              <a:pPr marL="0" marR="0" lvl="0" defTabSz="914400" rtl="0" eaLnBrk="0" fontAlgn="base" latinLnBrk="0" hangingPunct="0">
                <a:lnSpc>
                  <a:spcPct val="100000"/>
                </a:lnSpc>
                <a:spcBef>
                  <a:spcPct val="0"/>
                </a:spcBef>
                <a:spcAft>
                  <a:spcPct val="0"/>
                </a:spcAft>
                <a:buClrTx/>
                <a:buSzTx/>
                <a:buFontTx/>
                <a:buNone/>
                <a:tabLst/>
              </a:pPr>
              <a: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a:t>
              </a:r>
              <a:r>
                <a:rPr kumimoji="0" lang="uk-UA" altLang="ru-UA"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коефіцієнт, що враховує нерівномірність товщини матеріалу листа, затуплення ріжучих кромок та ін.; </a:t>
              </a:r>
              <a:b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uk-UA" altLang="ru-UA" sz="24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Объект 11">
              <a:extLst>
                <a:ext uri="{FF2B5EF4-FFF2-40B4-BE49-F238E27FC236}">
                  <a16:creationId xmlns:a16="http://schemas.microsoft.com/office/drawing/2014/main" id="{6989CFB1-57C6-4F74-B0AC-E59117BD2741}"/>
                </a:ext>
              </a:extLst>
            </p:cNvPr>
            <p:cNvGraphicFramePr>
              <a:graphicFrameLocks noChangeAspect="1"/>
            </p:cNvGraphicFramePr>
            <p:nvPr>
              <p:extLst>
                <p:ext uri="{D42A27DB-BD31-4B8C-83A1-F6EECF244321}">
                  <p14:modId xmlns:p14="http://schemas.microsoft.com/office/powerpoint/2010/main" val="1681320545"/>
                </p:ext>
              </p:extLst>
            </p:nvPr>
          </p:nvGraphicFramePr>
          <p:xfrm>
            <a:off x="750048" y="6339240"/>
            <a:ext cx="425284" cy="483278"/>
          </p:xfrm>
          <a:graphic>
            <a:graphicData uri="http://schemas.openxmlformats.org/presentationml/2006/ole">
              <mc:AlternateContent xmlns:mc="http://schemas.openxmlformats.org/markup-compatibility/2006">
                <mc:Choice xmlns:v="urn:schemas-microsoft-com:vml" Requires="v">
                  <p:oleObj spid="_x0000_s5147" name="Equation" r:id="rId6" imgW="203112" imgH="241195" progId="Equation.DSMT4">
                    <p:embed/>
                  </p:oleObj>
                </mc:Choice>
                <mc:Fallback>
                  <p:oleObj name="Equation" r:id="rId6" imgW="203112" imgH="241195"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048" y="6339240"/>
                          <a:ext cx="425284" cy="483278"/>
                        </a:xfrm>
                        <a:prstGeom prst="rect">
                          <a:avLst/>
                        </a:prstGeom>
                        <a:noFill/>
                      </p:spPr>
                    </p:pic>
                  </p:oleObj>
                </mc:Fallback>
              </mc:AlternateContent>
            </a:graphicData>
          </a:graphic>
        </p:graphicFrame>
        <p:sp>
          <p:nvSpPr>
            <p:cNvPr id="13" name="Rectangle 3">
              <a:extLst>
                <a:ext uri="{FF2B5EF4-FFF2-40B4-BE49-F238E27FC236}">
                  <a16:creationId xmlns:a16="http://schemas.microsoft.com/office/drawing/2014/main" id="{9FF60CD5-829B-4DEC-A94D-CB4D0E9DB97F}"/>
                </a:ext>
              </a:extLst>
            </p:cNvPr>
            <p:cNvSpPr>
              <a:spLocks noChangeArrowheads="1"/>
            </p:cNvSpPr>
            <p:nvPr/>
          </p:nvSpPr>
          <p:spPr bwMode="auto">
            <a:xfrm>
              <a:off x="908132" y="6339240"/>
              <a:ext cx="5826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defTabSz="914400" rtl="0" eaLnBrk="0" fontAlgn="base" latinLnBrk="0" hangingPunct="0">
                <a:lnSpc>
                  <a:spcPct val="100000"/>
                </a:lnSpc>
                <a:spcBef>
                  <a:spcPct val="0"/>
                </a:spcBef>
                <a:spcAft>
                  <a:spcPct val="0"/>
                </a:spcAft>
                <a:buClrTx/>
                <a:buSzTx/>
                <a:buFontTx/>
                <a:buNone/>
                <a:tabLst/>
              </a:pPr>
              <a: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UA"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U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границя міцності матеріалу листа. </a:t>
              </a:r>
              <a:endParaRPr kumimoji="0" lang="uk-UA" altLang="ru-UA" sz="2400" b="0" i="0" u="none" strike="noStrike" cap="none" normalizeH="0" baseline="0" dirty="0">
                <a:ln>
                  <a:noFill/>
                </a:ln>
                <a:solidFill>
                  <a:schemeClr val="tx1"/>
                </a:solidFill>
                <a:effectLst/>
                <a:latin typeface="Arial" panose="020B0604020202020204" pitchFamily="34" charset="0"/>
              </a:endParaRPr>
            </a:p>
          </p:txBody>
        </p:sp>
      </p:grpSp>
      <p:sp>
        <p:nvSpPr>
          <p:cNvPr id="17" name="TextBox 16">
            <a:extLst>
              <a:ext uri="{FF2B5EF4-FFF2-40B4-BE49-F238E27FC236}">
                <a16:creationId xmlns:a16="http://schemas.microsoft.com/office/drawing/2014/main" id="{17389F27-9807-4516-B663-CC5448EA7A4F}"/>
              </a:ext>
            </a:extLst>
          </p:cNvPr>
          <p:cNvSpPr txBox="1"/>
          <p:nvPr/>
        </p:nvSpPr>
        <p:spPr>
          <a:xfrm>
            <a:off x="611907" y="4108814"/>
            <a:ext cx="11350170" cy="523220"/>
          </a:xfrm>
          <a:prstGeom prst="rect">
            <a:avLst/>
          </a:prstGeom>
          <a:noFill/>
        </p:spPr>
        <p:txBody>
          <a:bodyPr wrap="square">
            <a:spAutoFit/>
          </a:bodyPr>
          <a:lstStyle/>
          <a:p>
            <a:r>
              <a:rPr lang="uk-UA" sz="2800" dirty="0">
                <a:effectLst/>
                <a:latin typeface="Times New Roman" panose="02020603050405020304" pitchFamily="18" charset="0"/>
                <a:ea typeface="Calibri" panose="020F0502020204030204" pitchFamily="34" charset="0"/>
              </a:rPr>
              <a:t>Для процесів різання достатньо зусилля </a:t>
            </a:r>
            <a:r>
              <a:rPr lang="uk-UA" sz="2800" b="1" i="1" dirty="0">
                <a:effectLst/>
                <a:latin typeface="Times New Roman" panose="02020603050405020304" pitchFamily="18" charset="0"/>
                <a:ea typeface="Calibri" panose="020F0502020204030204" pitchFamily="34" charset="0"/>
              </a:rPr>
              <a:t>P</a:t>
            </a:r>
            <a:r>
              <a:rPr lang="uk-UA" sz="2800" dirty="0">
                <a:effectLst/>
                <a:latin typeface="Times New Roman" panose="02020603050405020304" pitchFamily="18" charset="0"/>
                <a:ea typeface="Calibri" panose="020F0502020204030204" pitchFamily="34" charset="0"/>
              </a:rPr>
              <a:t>, що визначається з виразу </a:t>
            </a:r>
            <a:endParaRPr lang="ru-UA" sz="2800" dirty="0"/>
          </a:p>
        </p:txBody>
      </p:sp>
    </p:spTree>
    <p:extLst>
      <p:ext uri="{BB962C8B-B14F-4D97-AF65-F5344CB8AC3E}">
        <p14:creationId xmlns:p14="http://schemas.microsoft.com/office/powerpoint/2010/main" val="188198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E4B2F-2AC3-4002-845B-F848E277873F}"/>
              </a:ext>
            </a:extLst>
          </p:cNvPr>
          <p:cNvSpPr txBox="1"/>
          <p:nvPr/>
        </p:nvSpPr>
        <p:spPr>
          <a:xfrm>
            <a:off x="2957292" y="118982"/>
            <a:ext cx="6096000" cy="655885"/>
          </a:xfrm>
          <a:prstGeom prst="rect">
            <a:avLst/>
          </a:prstGeom>
          <a:noFill/>
        </p:spPr>
        <p:txBody>
          <a:bodyPr wrap="square">
            <a:spAutoFit/>
          </a:bodyPr>
          <a:lstStyle/>
          <a:p>
            <a:pPr indent="457200" algn="ctr">
              <a:lnSpc>
                <a:spcPct val="107000"/>
              </a:lnSpc>
              <a:spcAft>
                <a:spcPts val="800"/>
              </a:spcAft>
            </a:pP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Карти розкрою (КР)</a:t>
            </a:r>
            <a:endParaRPr lang="ru-UA"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2613A4E-FCA4-49A7-AACE-A387EA9D6D67}"/>
              </a:ext>
            </a:extLst>
          </p:cNvPr>
          <p:cNvSpPr txBox="1"/>
          <p:nvPr/>
        </p:nvSpPr>
        <p:spPr>
          <a:xfrm>
            <a:off x="464456" y="774867"/>
            <a:ext cx="11524343" cy="1452642"/>
          </a:xfrm>
          <a:prstGeom prst="rect">
            <a:avLst/>
          </a:prstGeom>
          <a:noFill/>
        </p:spPr>
        <p:txBody>
          <a:bodyPr wrap="square">
            <a:spAutoFit/>
          </a:bodyPr>
          <a:lstStyle/>
          <a:p>
            <a:pPr indent="457200" algn="just">
              <a:lnSpc>
                <a:spcPct val="107000"/>
              </a:lnSpc>
              <a:spcAft>
                <a:spcPts val="800"/>
              </a:spcAft>
            </a:pPr>
            <a:r>
              <a:rPr lang="uk-UA" sz="2800" b="1" i="1" dirty="0">
                <a:effectLst/>
                <a:latin typeface="Times New Roman" panose="02020603050405020304" pitchFamily="18" charset="0"/>
                <a:ea typeface="Calibri" panose="020F0502020204030204" pitchFamily="34" charset="0"/>
                <a:cs typeface="Times New Roman" panose="02020603050405020304" pitchFamily="18" charset="0"/>
              </a:rPr>
              <a:t>Карта розкрою</a:t>
            </a: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 є основним технологічним документом, на підставі якого проводиться розкрій деталей та заготовок, визначаються норми витрати матеріалу, розміри та кількість відходів.</a:t>
            </a:r>
            <a:endParaRPr lang="ru-UA"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Объект 15">
            <a:extLst>
              <a:ext uri="{FF2B5EF4-FFF2-40B4-BE49-F238E27FC236}">
                <a16:creationId xmlns:a16="http://schemas.microsoft.com/office/drawing/2014/main" id="{658E1F7E-7F7B-4E7B-B208-2DA897666E62}"/>
              </a:ext>
            </a:extLst>
          </p:cNvPr>
          <p:cNvGraphicFramePr>
            <a:graphicFrameLocks noChangeAspect="1"/>
          </p:cNvGraphicFramePr>
          <p:nvPr>
            <p:extLst>
              <p:ext uri="{D42A27DB-BD31-4B8C-83A1-F6EECF244321}">
                <p14:modId xmlns:p14="http://schemas.microsoft.com/office/powerpoint/2010/main" val="1028498029"/>
              </p:ext>
            </p:extLst>
          </p:nvPr>
        </p:nvGraphicFramePr>
        <p:xfrm>
          <a:off x="4873178" y="3108528"/>
          <a:ext cx="2264228" cy="1246597"/>
        </p:xfrm>
        <a:graphic>
          <a:graphicData uri="http://schemas.openxmlformats.org/presentationml/2006/ole">
            <mc:AlternateContent xmlns:mc="http://schemas.openxmlformats.org/markup-compatibility/2006">
              <mc:Choice xmlns:v="urn:schemas-microsoft-com:vml" Requires="v">
                <p:oleObj spid="_x0000_s4137" name="Equation" r:id="rId3" imgW="838200" imgH="469900" progId="Equation.DSMT4">
                  <p:embed/>
                </p:oleObj>
              </mc:Choice>
              <mc:Fallback>
                <p:oleObj name="Equation" r:id="rId3" imgW="838200" imgH="4699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178" y="3108528"/>
                        <a:ext cx="2264228" cy="1246597"/>
                      </a:xfrm>
                      <a:prstGeom prst="rect">
                        <a:avLst/>
                      </a:prstGeom>
                      <a:noFill/>
                    </p:spPr>
                  </p:pic>
                </p:oleObj>
              </mc:Fallback>
            </mc:AlternateContent>
          </a:graphicData>
        </a:graphic>
      </p:graphicFrame>
      <p:graphicFrame>
        <p:nvGraphicFramePr>
          <p:cNvPr id="17" name="Объект 16">
            <a:extLst>
              <a:ext uri="{FF2B5EF4-FFF2-40B4-BE49-F238E27FC236}">
                <a16:creationId xmlns:a16="http://schemas.microsoft.com/office/drawing/2014/main" id="{7DFA8278-AA76-4D87-9E35-311CF54BFF34}"/>
              </a:ext>
            </a:extLst>
          </p:cNvPr>
          <p:cNvGraphicFramePr>
            <a:graphicFrameLocks noChangeAspect="1"/>
          </p:cNvGraphicFramePr>
          <p:nvPr>
            <p:extLst>
              <p:ext uri="{D42A27DB-BD31-4B8C-83A1-F6EECF244321}">
                <p14:modId xmlns:p14="http://schemas.microsoft.com/office/powerpoint/2010/main" val="1677178765"/>
              </p:ext>
            </p:extLst>
          </p:nvPr>
        </p:nvGraphicFramePr>
        <p:xfrm>
          <a:off x="2532157" y="4601430"/>
          <a:ext cx="656129" cy="543003"/>
        </p:xfrm>
        <a:graphic>
          <a:graphicData uri="http://schemas.openxmlformats.org/presentationml/2006/ole">
            <mc:AlternateContent xmlns:mc="http://schemas.openxmlformats.org/markup-compatibility/2006">
              <mc:Choice xmlns:v="urn:schemas-microsoft-com:vml" Requires="v">
                <p:oleObj spid="_x0000_s4138" name="Equation" r:id="rId5" imgW="279400" imgH="228600" progId="Equation.DSMT4">
                  <p:embed/>
                </p:oleObj>
              </mc:Choice>
              <mc:Fallback>
                <p:oleObj name="Equation" r:id="rId5" imgW="2794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157" y="4601430"/>
                        <a:ext cx="656129" cy="543003"/>
                      </a:xfrm>
                      <a:prstGeom prst="rect">
                        <a:avLst/>
                      </a:prstGeom>
                      <a:noFill/>
                    </p:spPr>
                  </p:pic>
                </p:oleObj>
              </mc:Fallback>
            </mc:AlternateContent>
          </a:graphicData>
        </a:graphic>
      </p:graphicFrame>
      <p:graphicFrame>
        <p:nvGraphicFramePr>
          <p:cNvPr id="18" name="Объект 17">
            <a:extLst>
              <a:ext uri="{FF2B5EF4-FFF2-40B4-BE49-F238E27FC236}">
                <a16:creationId xmlns:a16="http://schemas.microsoft.com/office/drawing/2014/main" id="{E09C34F0-0E8A-4C3E-8C8B-A147939C57CE}"/>
              </a:ext>
            </a:extLst>
          </p:cNvPr>
          <p:cNvGraphicFramePr>
            <a:graphicFrameLocks noChangeAspect="1"/>
          </p:cNvGraphicFramePr>
          <p:nvPr>
            <p:extLst>
              <p:ext uri="{D42A27DB-BD31-4B8C-83A1-F6EECF244321}">
                <p14:modId xmlns:p14="http://schemas.microsoft.com/office/powerpoint/2010/main" val="52763710"/>
              </p:ext>
            </p:extLst>
          </p:nvPr>
        </p:nvGraphicFramePr>
        <p:xfrm>
          <a:off x="2552710" y="5344025"/>
          <a:ext cx="384628" cy="543004"/>
        </p:xfrm>
        <a:graphic>
          <a:graphicData uri="http://schemas.openxmlformats.org/presentationml/2006/ole">
            <mc:AlternateContent xmlns:mc="http://schemas.openxmlformats.org/markup-compatibility/2006">
              <mc:Choice xmlns:v="urn:schemas-microsoft-com:vml" Requires="v">
                <p:oleObj spid="_x0000_s4139" name="Equation" r:id="rId7" imgW="177646" imgH="228402" progId="Equation.DSMT4">
                  <p:embed/>
                </p:oleObj>
              </mc:Choice>
              <mc:Fallback>
                <p:oleObj name="Equation" r:id="rId7" imgW="177646" imgH="228402"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710" y="5344025"/>
                        <a:ext cx="384628" cy="543004"/>
                      </a:xfrm>
                      <a:prstGeom prst="rect">
                        <a:avLst/>
                      </a:prstGeom>
                      <a:noFill/>
                    </p:spPr>
                  </p:pic>
                </p:oleObj>
              </mc:Fallback>
            </mc:AlternateContent>
          </a:graphicData>
        </a:graphic>
      </p:graphicFrame>
      <p:sp>
        <p:nvSpPr>
          <p:cNvPr id="19" name="Rectangle 4">
            <a:extLst>
              <a:ext uri="{FF2B5EF4-FFF2-40B4-BE49-F238E27FC236}">
                <a16:creationId xmlns:a16="http://schemas.microsoft.com/office/drawing/2014/main" id="{A5D0D64B-13E6-412E-8FBE-08C2C9CB5B47}"/>
              </a:ext>
            </a:extLst>
          </p:cNvPr>
          <p:cNvSpPr>
            <a:spLocks noChangeArrowheads="1"/>
          </p:cNvSpPr>
          <p:nvPr/>
        </p:nvSpPr>
        <p:spPr bwMode="auto">
          <a:xfrm>
            <a:off x="2547257" y="2286584"/>
            <a:ext cx="70974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uk-UA" altLang="ru-UA" sz="28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Коефіцієнт використаного матеріалу:</a:t>
            </a:r>
            <a:endParaRPr kumimoji="0" lang="uk-UA" altLang="ru-UA"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uk-UA" altLang="ru-UA"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6">
            <a:extLst>
              <a:ext uri="{FF2B5EF4-FFF2-40B4-BE49-F238E27FC236}">
                <a16:creationId xmlns:a16="http://schemas.microsoft.com/office/drawing/2014/main" id="{2FBBEB13-1732-4A4D-884C-0FCEDBFE1CB2}"/>
              </a:ext>
            </a:extLst>
          </p:cNvPr>
          <p:cNvSpPr>
            <a:spLocks noChangeArrowheads="1"/>
          </p:cNvSpPr>
          <p:nvPr/>
        </p:nvSpPr>
        <p:spPr bwMode="auto">
          <a:xfrm rot="10800000" flipV="1">
            <a:off x="3188286" y="4574501"/>
            <a:ext cx="29173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defTabSz="914400" rtl="0" eaLnBrk="0" fontAlgn="base" latinLnBrk="0" hangingPunct="0">
              <a:lnSpc>
                <a:spcPct val="100000"/>
              </a:lnSpc>
              <a:spcBef>
                <a:spcPct val="0"/>
              </a:spcBef>
              <a:spcAft>
                <a:spcPct val="0"/>
              </a:spcAft>
              <a:buClrTx/>
              <a:buSzTx/>
              <a:buFontTx/>
              <a:buNone/>
              <a:tabLst/>
            </a:pPr>
            <a:r>
              <a:rPr kumimoji="0" lang="uk-UA" altLang="ru-UA"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площа деталей, </a:t>
            </a:r>
            <a:endParaRPr kumimoji="0" lang="uk-UA" altLang="ru-UA" sz="2800" b="0" i="0" u="none" strike="noStrike" cap="none" normalizeH="0" baseline="0" dirty="0">
              <a:ln>
                <a:noFill/>
              </a:ln>
              <a:solidFill>
                <a:schemeClr val="tx1"/>
              </a:solidFill>
              <a:effectLst/>
              <a:latin typeface="Arial" panose="020B0604020202020204" pitchFamily="34" charset="0"/>
            </a:endParaRPr>
          </a:p>
        </p:txBody>
      </p:sp>
      <p:sp>
        <p:nvSpPr>
          <p:cNvPr id="22" name="Rectangle 7">
            <a:extLst>
              <a:ext uri="{FF2B5EF4-FFF2-40B4-BE49-F238E27FC236}">
                <a16:creationId xmlns:a16="http://schemas.microsoft.com/office/drawing/2014/main" id="{223E342E-5850-4C8C-A9AE-93A57266B9E0}"/>
              </a:ext>
            </a:extLst>
          </p:cNvPr>
          <p:cNvSpPr>
            <a:spLocks noChangeArrowheads="1"/>
          </p:cNvSpPr>
          <p:nvPr/>
        </p:nvSpPr>
        <p:spPr bwMode="auto">
          <a:xfrm rot="10800000" flipV="1">
            <a:off x="2957292" y="5276323"/>
            <a:ext cx="67781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defTabSz="914400" rtl="0" eaLnBrk="0" fontAlgn="base" latinLnBrk="0" hangingPunct="0">
              <a:lnSpc>
                <a:spcPct val="100000"/>
              </a:lnSpc>
              <a:spcBef>
                <a:spcPct val="0"/>
              </a:spcBef>
              <a:spcAft>
                <a:spcPct val="0"/>
              </a:spcAft>
              <a:buClrTx/>
              <a:buSzTx/>
              <a:buFontTx/>
              <a:buNone/>
              <a:tabLst>
                <a:tab pos="457200" algn="l"/>
              </a:tabLst>
            </a:pPr>
            <a:r>
              <a:rPr kumimoji="0" lang="uk-UA" altLang="ru-UA"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площа листа, що розкроюється</a:t>
            </a:r>
            <a:endParaRPr kumimoji="0" lang="uk-UA" altLang="ru-UA"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2339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DD31419-F847-4F1B-AFF3-21246CB445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71" y="682170"/>
            <a:ext cx="11335657" cy="6074230"/>
          </a:xfrm>
          <a:prstGeom prst="rect">
            <a:avLst/>
          </a:prstGeom>
          <a:noFill/>
          <a:ln>
            <a:noFill/>
          </a:ln>
        </p:spPr>
      </p:pic>
      <p:sp>
        <p:nvSpPr>
          <p:cNvPr id="7" name="TextBox 6">
            <a:extLst>
              <a:ext uri="{FF2B5EF4-FFF2-40B4-BE49-F238E27FC236}">
                <a16:creationId xmlns:a16="http://schemas.microsoft.com/office/drawing/2014/main" id="{A8E17B83-DDA8-440B-BF39-DCD8CF2F6918}"/>
              </a:ext>
            </a:extLst>
          </p:cNvPr>
          <p:cNvSpPr txBox="1"/>
          <p:nvPr/>
        </p:nvSpPr>
        <p:spPr>
          <a:xfrm>
            <a:off x="631371" y="72570"/>
            <a:ext cx="11560629" cy="584775"/>
          </a:xfrm>
          <a:prstGeom prst="rect">
            <a:avLst/>
          </a:prstGeom>
          <a:noFill/>
        </p:spPr>
        <p:txBody>
          <a:bodyPr wrap="square">
            <a:spAutoFit/>
          </a:bodyPr>
          <a:lstStyle/>
          <a:p>
            <a:r>
              <a:rPr lang="uk-UA" sz="3200" b="1" dirty="0">
                <a:effectLst/>
                <a:latin typeface="Times New Roman" panose="02020603050405020304" pitchFamily="18" charset="0"/>
                <a:ea typeface="Calibri" panose="020F0502020204030204" pitchFamily="34" charset="0"/>
              </a:rPr>
              <a:t>Класифікація процесів розкрою листових напівфабрикатів</a:t>
            </a:r>
            <a:endParaRPr lang="ru-UA" sz="3200" b="1" dirty="0"/>
          </a:p>
        </p:txBody>
      </p:sp>
    </p:spTree>
    <p:extLst>
      <p:ext uri="{BB962C8B-B14F-4D97-AF65-F5344CB8AC3E}">
        <p14:creationId xmlns:p14="http://schemas.microsoft.com/office/powerpoint/2010/main" val="234145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DBCC91D0-5B8E-4ED0-884A-0F7BEEFD605F}"/>
              </a:ext>
            </a:extLst>
          </p:cNvPr>
          <p:cNvPicPr>
            <a:picLocks noChangeAspect="1"/>
          </p:cNvPicPr>
          <p:nvPr/>
        </p:nvPicPr>
        <p:blipFill rotWithShape="1">
          <a:blip r:embed="rId2">
            <a:extLst>
              <a:ext uri="{28A0092B-C50C-407E-A947-70E740481C1C}">
                <a14:useLocalDpi xmlns:a14="http://schemas.microsoft.com/office/drawing/2010/main" val="0"/>
              </a:ext>
            </a:extLst>
          </a:blip>
          <a:srcRect l="73787" t="4161" r="7065" b="78836"/>
          <a:stretch/>
        </p:blipFill>
        <p:spPr>
          <a:xfrm>
            <a:off x="541109" y="1282700"/>
            <a:ext cx="4346895" cy="3168996"/>
          </a:xfrm>
          <a:prstGeom prst="rect">
            <a:avLst/>
          </a:prstGeom>
        </p:spPr>
      </p:pic>
      <p:sp>
        <p:nvSpPr>
          <p:cNvPr id="11" name="TextBox 10">
            <a:extLst>
              <a:ext uri="{FF2B5EF4-FFF2-40B4-BE49-F238E27FC236}">
                <a16:creationId xmlns:a16="http://schemas.microsoft.com/office/drawing/2014/main" id="{BD06889C-ADDC-43BB-BC4D-2894BD8F9FED}"/>
              </a:ext>
            </a:extLst>
          </p:cNvPr>
          <p:cNvSpPr txBox="1"/>
          <p:nvPr/>
        </p:nvSpPr>
        <p:spPr>
          <a:xfrm>
            <a:off x="1682169" y="464457"/>
            <a:ext cx="1947969" cy="461665"/>
          </a:xfrm>
          <a:prstGeom prst="rect">
            <a:avLst/>
          </a:prstGeom>
          <a:noFill/>
        </p:spPr>
        <p:txBody>
          <a:bodyPr wrap="none" rtlCol="0">
            <a:spAutoFit/>
          </a:bodyPr>
          <a:lstStyle/>
          <a:p>
            <a:r>
              <a:rPr lang="ru-RU" sz="2400" i="1" dirty="0" err="1">
                <a:latin typeface="GOST type A" panose="020B0500000000000000" pitchFamily="34" charset="0"/>
              </a:rPr>
              <a:t>Операціний</a:t>
            </a:r>
            <a:r>
              <a:rPr lang="ru-RU" sz="2400" i="1" dirty="0">
                <a:latin typeface="GOST type A" panose="020B0500000000000000" pitchFamily="34" charset="0"/>
              </a:rPr>
              <a:t> </a:t>
            </a:r>
            <a:r>
              <a:rPr lang="ru-RU" sz="2400" i="1" dirty="0" err="1">
                <a:latin typeface="GOST type A" panose="020B0500000000000000" pitchFamily="34" charset="0"/>
              </a:rPr>
              <a:t>ескіз</a:t>
            </a:r>
            <a:endParaRPr lang="ru-RU" sz="2400" i="1" dirty="0">
              <a:latin typeface="GOST type A" panose="020B0500000000000000" pitchFamily="34" charset="0"/>
            </a:endParaRPr>
          </a:p>
        </p:txBody>
      </p:sp>
      <p:sp>
        <p:nvSpPr>
          <p:cNvPr id="13" name="TextBox 12">
            <a:extLst>
              <a:ext uri="{FF2B5EF4-FFF2-40B4-BE49-F238E27FC236}">
                <a16:creationId xmlns:a16="http://schemas.microsoft.com/office/drawing/2014/main" id="{24ABDF8B-BDC6-4917-BBB8-91DB75811E1B}"/>
              </a:ext>
            </a:extLst>
          </p:cNvPr>
          <p:cNvSpPr txBox="1"/>
          <p:nvPr/>
        </p:nvSpPr>
        <p:spPr>
          <a:xfrm>
            <a:off x="885452" y="4451696"/>
            <a:ext cx="3806363" cy="1200329"/>
          </a:xfrm>
          <a:prstGeom prst="rect">
            <a:avLst/>
          </a:prstGeom>
          <a:noFill/>
        </p:spPr>
        <p:txBody>
          <a:bodyPr wrap="none" rtlCol="0">
            <a:spAutoFit/>
          </a:bodyPr>
          <a:lstStyle/>
          <a:p>
            <a:r>
              <a:rPr lang="en-US" sz="2400" i="1" dirty="0">
                <a:latin typeface="GOST type A" panose="020B0500000000000000" pitchFamily="34" charset="0"/>
              </a:rPr>
              <a:t>1. </a:t>
            </a:r>
            <a:r>
              <a:rPr lang="ru-RU" sz="2400" i="1" dirty="0" err="1">
                <a:latin typeface="GOST type A" panose="020B0500000000000000" pitchFamily="34" charset="0"/>
              </a:rPr>
              <a:t>Матеріал</a:t>
            </a:r>
            <a:r>
              <a:rPr lang="ru-RU" sz="2400" i="1" dirty="0">
                <a:latin typeface="GOST type A" panose="020B0500000000000000" pitchFamily="34" charset="0"/>
              </a:rPr>
              <a:t> Д16 АТ ГОСТ 4784-97</a:t>
            </a:r>
          </a:p>
          <a:p>
            <a:r>
              <a:rPr lang="en-US" sz="2400" i="1" dirty="0">
                <a:latin typeface="GOST type A" panose="020B0500000000000000" pitchFamily="34" charset="0"/>
              </a:rPr>
              <a:t>2. </a:t>
            </a:r>
            <a:r>
              <a:rPr lang="ru-RU" sz="2400" i="1" dirty="0" err="1">
                <a:latin typeface="GOST type A" panose="020B0500000000000000" pitchFamily="34" charset="0"/>
              </a:rPr>
              <a:t>Технологічне</a:t>
            </a:r>
            <a:r>
              <a:rPr lang="ru-RU" sz="2400" i="1" dirty="0">
                <a:latin typeface="GOST type A" panose="020B0500000000000000" pitchFamily="34" charset="0"/>
              </a:rPr>
              <a:t> </a:t>
            </a:r>
            <a:r>
              <a:rPr lang="ru-RU" sz="2400" i="1" dirty="0" err="1">
                <a:latin typeface="GOST type A" panose="020B0500000000000000" pitchFamily="34" charset="0"/>
              </a:rPr>
              <a:t>зусилля</a:t>
            </a:r>
            <a:r>
              <a:rPr lang="ru-RU" sz="2400" i="1" dirty="0">
                <a:latin typeface="GOST type A" panose="020B0500000000000000" pitchFamily="34" charset="0"/>
              </a:rPr>
              <a:t> Р=250кН</a:t>
            </a:r>
          </a:p>
          <a:p>
            <a:r>
              <a:rPr lang="en-US" sz="2400" i="1" dirty="0">
                <a:latin typeface="GOST type A" panose="020B0500000000000000" pitchFamily="34" charset="0"/>
              </a:rPr>
              <a:t>3. </a:t>
            </a:r>
            <a:r>
              <a:rPr lang="ru-RU" sz="2400" i="1" dirty="0">
                <a:latin typeface="GOST type A" panose="020B0500000000000000" pitchFamily="34" charset="0"/>
              </a:rPr>
              <a:t>Н14,</a:t>
            </a:r>
            <a:r>
              <a:rPr lang="en-US" sz="2400" i="1" dirty="0">
                <a:latin typeface="GOST type A" panose="020B0500000000000000" pitchFamily="34" charset="0"/>
              </a:rPr>
              <a:t> h12, ± IT14/2</a:t>
            </a:r>
            <a:endParaRPr lang="ru-RU" sz="2400" i="1" dirty="0">
              <a:latin typeface="GOST type A" panose="020B0500000000000000" pitchFamily="34" charset="0"/>
            </a:endParaRPr>
          </a:p>
        </p:txBody>
      </p:sp>
      <p:sp>
        <p:nvSpPr>
          <p:cNvPr id="14" name="TextBox 13">
            <a:extLst>
              <a:ext uri="{FF2B5EF4-FFF2-40B4-BE49-F238E27FC236}">
                <a16:creationId xmlns:a16="http://schemas.microsoft.com/office/drawing/2014/main" id="{768A63E1-4FFD-44BA-8AA9-322369E3EAC4}"/>
              </a:ext>
            </a:extLst>
          </p:cNvPr>
          <p:cNvSpPr txBox="1"/>
          <p:nvPr/>
        </p:nvSpPr>
        <p:spPr>
          <a:xfrm>
            <a:off x="987052" y="2091026"/>
            <a:ext cx="912429" cy="276999"/>
          </a:xfrm>
          <a:prstGeom prst="rect">
            <a:avLst/>
          </a:prstGeom>
          <a:solidFill>
            <a:schemeClr val="bg1"/>
          </a:solidFill>
        </p:spPr>
        <p:txBody>
          <a:bodyPr wrap="none" tIns="0" bIns="0" rtlCol="0">
            <a:spAutoFit/>
          </a:bodyPr>
          <a:lstStyle/>
          <a:p>
            <a:r>
              <a:rPr lang="en-US" b="1" i="1" dirty="0">
                <a:latin typeface="GOST type A" panose="020B0500000000000000" pitchFamily="34" charset="0"/>
              </a:rPr>
              <a:t>4 </a:t>
            </a:r>
            <a:r>
              <a:rPr lang="uk-UA" b="1" i="1" dirty="0">
                <a:latin typeface="GOST type A" panose="020B0500000000000000" pitchFamily="34" charset="0"/>
              </a:rPr>
              <a:t>радіуси</a:t>
            </a:r>
            <a:endParaRPr lang="ru-RU" b="1" i="1" dirty="0">
              <a:latin typeface="GOST type A" panose="020B0500000000000000" pitchFamily="34" charset="0"/>
            </a:endParaRPr>
          </a:p>
        </p:txBody>
      </p:sp>
      <p:sp>
        <p:nvSpPr>
          <p:cNvPr id="15" name="TextBox 14">
            <a:extLst>
              <a:ext uri="{FF2B5EF4-FFF2-40B4-BE49-F238E27FC236}">
                <a16:creationId xmlns:a16="http://schemas.microsoft.com/office/drawing/2014/main" id="{9C6FB055-C4AD-4457-94EB-9990BFCB93B2}"/>
              </a:ext>
            </a:extLst>
          </p:cNvPr>
          <p:cNvSpPr txBox="1"/>
          <p:nvPr/>
        </p:nvSpPr>
        <p:spPr>
          <a:xfrm>
            <a:off x="3561151" y="4064000"/>
            <a:ext cx="946093" cy="279400"/>
          </a:xfrm>
          <a:prstGeom prst="rect">
            <a:avLst/>
          </a:prstGeom>
          <a:solidFill>
            <a:schemeClr val="bg1"/>
          </a:solidFill>
        </p:spPr>
        <p:txBody>
          <a:bodyPr wrap="none" tIns="0" bIns="0" rtlCol="0">
            <a:noAutofit/>
          </a:bodyPr>
          <a:lstStyle/>
          <a:p>
            <a:r>
              <a:rPr lang="uk-UA" b="1" i="1" dirty="0">
                <a:latin typeface="GOST type A" panose="020B0500000000000000" pitchFamily="34" charset="0"/>
              </a:rPr>
              <a:t>6</a:t>
            </a:r>
            <a:r>
              <a:rPr lang="en-US" b="1" i="1" dirty="0">
                <a:latin typeface="GOST type A" panose="020B0500000000000000" pitchFamily="34" charset="0"/>
              </a:rPr>
              <a:t> </a:t>
            </a:r>
            <a:r>
              <a:rPr lang="uk-UA" b="1" i="1" dirty="0">
                <a:latin typeface="GOST type A" panose="020B0500000000000000" pitchFamily="34" charset="0"/>
              </a:rPr>
              <a:t>радіусів</a:t>
            </a:r>
            <a:endParaRPr lang="ru-RU" b="1" i="1" dirty="0">
              <a:latin typeface="GOST type A" panose="020B0500000000000000" pitchFamily="34" charset="0"/>
            </a:endParaRPr>
          </a:p>
        </p:txBody>
      </p:sp>
      <p:pic>
        <p:nvPicPr>
          <p:cNvPr id="16" name="Рисунок 15">
            <a:extLst>
              <a:ext uri="{FF2B5EF4-FFF2-40B4-BE49-F238E27FC236}">
                <a16:creationId xmlns:a16="http://schemas.microsoft.com/office/drawing/2014/main" id="{CDCAF4FE-ECBD-4A48-BE43-7917B17E0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611" y="464457"/>
            <a:ext cx="5554891" cy="6161314"/>
          </a:xfrm>
          <a:prstGeom prst="rect">
            <a:avLst/>
          </a:prstGeom>
        </p:spPr>
      </p:pic>
    </p:spTree>
    <p:extLst>
      <p:ext uri="{BB962C8B-B14F-4D97-AF65-F5344CB8AC3E}">
        <p14:creationId xmlns:p14="http://schemas.microsoft.com/office/powerpoint/2010/main" val="37844730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527</Words>
  <Application>Microsoft Office PowerPoint</Application>
  <PresentationFormat>Широкоэкранный</PresentationFormat>
  <Paragraphs>45</Paragraphs>
  <Slides>10</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8" baseType="lpstr">
      <vt:lpstr>Arial</vt:lpstr>
      <vt:lpstr>Calibri</vt:lpstr>
      <vt:lpstr>Calibri Light</vt:lpstr>
      <vt:lpstr>GOST type A</vt:lpstr>
      <vt:lpstr>Times New Roman</vt:lpstr>
      <vt:lpstr>Wingdings</vt:lpstr>
      <vt:lpstr>Тема Office</vt:lpstr>
      <vt:lpstr>Equation</vt:lpstr>
      <vt:lpstr>Презентация PowerPoint</vt:lpstr>
      <vt:lpstr>Презентация PowerPoint</vt:lpstr>
      <vt:lpstr>Презентация PowerPoint</vt:lpstr>
      <vt:lpstr>Презентация PowerPoint</vt:lpstr>
      <vt:lpstr>Презентация PowerPoint</vt:lpstr>
      <vt:lpstr>Особливості процесу зсувної деформації</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SYOZIK</dc:creator>
  <cp:lastModifiedBy>SYOZIK</cp:lastModifiedBy>
  <cp:revision>6</cp:revision>
  <dcterms:created xsi:type="dcterms:W3CDTF">2023-02-15T14:15:29Z</dcterms:created>
  <dcterms:modified xsi:type="dcterms:W3CDTF">2023-02-16T09:52:41Z</dcterms:modified>
</cp:coreProperties>
</file>