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56" r:id="rId2"/>
    <p:sldId id="257" r:id="rId3"/>
    <p:sldId id="261" r:id="rId4"/>
    <p:sldId id="262" r:id="rId5"/>
    <p:sldId id="258" r:id="rId6"/>
    <p:sldId id="259" r:id="rId7"/>
    <p:sldId id="260" r:id="rId8"/>
  </p:sldIdLst>
  <p:sldSz cx="12192000" cy="6858000"/>
  <p:notesSz cx="6858000" cy="9144000"/>
  <p:defaultTextStyle>
    <a:defPPr>
      <a:defRPr lang="ru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5904" autoAdjust="0"/>
    <p:restoredTop sz="94660"/>
  </p:normalViewPr>
  <p:slideViewPr>
    <p:cSldViewPr snapToGrid="0">
      <p:cViewPr varScale="1">
        <p:scale>
          <a:sx n="78" d="100"/>
          <a:sy n="78" d="100"/>
        </p:scale>
        <p:origin x="122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верхнього колонтитула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UA"/>
          </a:p>
        </p:txBody>
      </p:sp>
      <p:sp>
        <p:nvSpPr>
          <p:cNvPr id="3" name="Місце для дати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6E6C536-4042-4889-90FC-5296674E1819}" type="datetimeFigureOut">
              <a:rPr lang="ru-UA" smtClean="0"/>
              <a:t>21.02.2024</a:t>
            </a:fld>
            <a:endParaRPr lang="ru-UA"/>
          </a:p>
        </p:txBody>
      </p:sp>
      <p:sp>
        <p:nvSpPr>
          <p:cNvPr id="4" name="Місце для зображення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UA"/>
          </a:p>
        </p:txBody>
      </p:sp>
      <p:sp>
        <p:nvSpPr>
          <p:cNvPr id="5" name="Місце для нотаток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ru-UA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3B6C95F-6BB4-432D-B1E0-B0438F1384F9}" type="slidenum">
              <a:rPr lang="ru-UA" smtClean="0"/>
              <a:t>‹№›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1773025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3B6C95F-6BB4-432D-B1E0-B0438F1384F9}" type="slidenum">
              <a:rPr lang="ru-UA" smtClean="0"/>
              <a:t>2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41970197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3746EF2-B8DE-4DA8-8FCA-665044BF314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ru-UA"/>
          </a:p>
        </p:txBody>
      </p:sp>
      <p:sp>
        <p:nvSpPr>
          <p:cNvPr id="3" name="Підзаголовок 2">
            <a:extLst>
              <a:ext uri="{FF2B5EF4-FFF2-40B4-BE49-F238E27FC236}">
                <a16:creationId xmlns:a16="http://schemas.microsoft.com/office/drawing/2014/main" id="{D4EB19FC-4460-FD25-50F2-BF10B9E2E80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uk-UA"/>
              <a:t>Клацніть, щоб редагувати стиль зразка підзаголовка</a:t>
            </a:r>
            <a:endParaRPr lang="ru-UA"/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23FB44AE-15D1-AC67-CF4B-89F35BE6A5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76FAD-E753-4004-96B7-4BCF981880A2}" type="datetimeFigureOut">
              <a:rPr lang="ru-UA" smtClean="0"/>
              <a:t>21.02.2024</a:t>
            </a:fld>
            <a:endParaRPr lang="ru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BC99A2D8-01E3-4D22-8112-89ADF0F8FC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AB8A545E-5CB7-46CD-D32B-3D4D609FFB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CAB9B0-ADA9-47E7-A4B0-67D01E16D24D}" type="slidenum">
              <a:rPr lang="ru-UA" smtClean="0"/>
              <a:t>‹№›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40451160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3F79428-9701-C75E-8877-B518F6E4F8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ru-UA"/>
          </a:p>
        </p:txBody>
      </p:sp>
      <p:sp>
        <p:nvSpPr>
          <p:cNvPr id="3" name="Місце для вертикального тексту 2">
            <a:extLst>
              <a:ext uri="{FF2B5EF4-FFF2-40B4-BE49-F238E27FC236}">
                <a16:creationId xmlns:a16="http://schemas.microsoft.com/office/drawing/2014/main" id="{CBABD9FE-2701-8D5C-3EA7-7E7EEF364DF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ru-UA"/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3BB1810C-47D4-D59B-5119-94180231D3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76FAD-E753-4004-96B7-4BCF981880A2}" type="datetimeFigureOut">
              <a:rPr lang="ru-UA" smtClean="0"/>
              <a:t>21.02.2024</a:t>
            </a:fld>
            <a:endParaRPr lang="ru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E7EC83CE-5002-F8F2-6505-C0B984E0C7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D4F73836-7F12-CDB6-8867-60C9B5B191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CAB9B0-ADA9-47E7-A4B0-67D01E16D24D}" type="slidenum">
              <a:rPr lang="ru-UA" smtClean="0"/>
              <a:t>‹№›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11181903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ий заголовок 1">
            <a:extLst>
              <a:ext uri="{FF2B5EF4-FFF2-40B4-BE49-F238E27FC236}">
                <a16:creationId xmlns:a16="http://schemas.microsoft.com/office/drawing/2014/main" id="{5F1723D3-F67A-FED8-A400-A5133FA25B0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uk-UA"/>
              <a:t>Клацніть, щоб редагувати стиль зразка заголовка</a:t>
            </a:r>
            <a:endParaRPr lang="ru-UA"/>
          </a:p>
        </p:txBody>
      </p:sp>
      <p:sp>
        <p:nvSpPr>
          <p:cNvPr id="3" name="Місце для вертикального тексту 2">
            <a:extLst>
              <a:ext uri="{FF2B5EF4-FFF2-40B4-BE49-F238E27FC236}">
                <a16:creationId xmlns:a16="http://schemas.microsoft.com/office/drawing/2014/main" id="{881BE48D-C34D-C714-B415-0F78A8B2672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ru-UA"/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1FD3FE9E-03CA-05F7-0885-039C28F3A0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76FAD-E753-4004-96B7-4BCF981880A2}" type="datetimeFigureOut">
              <a:rPr lang="ru-UA" smtClean="0"/>
              <a:t>21.02.2024</a:t>
            </a:fld>
            <a:endParaRPr lang="ru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70EE695B-69B2-DB1D-9B57-66EB0F2135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E5FD4E29-6F81-F422-6F3D-A1DA7A0103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CAB9B0-ADA9-47E7-A4B0-67D01E16D24D}" type="slidenum">
              <a:rPr lang="ru-UA" smtClean="0"/>
              <a:t>‹№›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5872218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Назва та вмі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7E69005-BB66-5567-82B8-C3B643BF72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ru-UA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9530D56B-7AED-9E9C-CA90-B0E7359AE45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ru-UA"/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B451C529-A167-08C6-E806-86E00A9C61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76FAD-E753-4004-96B7-4BCF981880A2}" type="datetimeFigureOut">
              <a:rPr lang="ru-UA" smtClean="0"/>
              <a:t>21.02.2024</a:t>
            </a:fld>
            <a:endParaRPr lang="ru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A32F1C72-B328-988C-7845-ADCC184CC5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59B80D31-10FB-7178-E7AB-E10E5216D7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CAB9B0-ADA9-47E7-A4B0-67D01E16D24D}" type="slidenum">
              <a:rPr lang="ru-UA" smtClean="0"/>
              <a:t>‹№›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5279580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Назва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D067701-ECB9-44DE-A7AD-A644476B34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ru-UA"/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8A4CD776-97BC-78CA-649B-8F8CE04B575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5AFC7BA8-7104-F137-E4AF-84FE8124EB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76FAD-E753-4004-96B7-4BCF981880A2}" type="datetimeFigureOut">
              <a:rPr lang="ru-UA" smtClean="0"/>
              <a:t>21.02.2024</a:t>
            </a:fld>
            <a:endParaRPr lang="ru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6F119A3A-1A16-0F42-C26B-1DE8CF2BAD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10E9C02F-5A99-4FFC-EE84-5FD8D6FB3C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CAB9B0-ADA9-47E7-A4B0-67D01E16D24D}" type="slidenum">
              <a:rPr lang="ru-UA" smtClean="0"/>
              <a:t>‹№›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33478084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’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845294C-2075-F7D5-1134-67FE5B3D80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ru-UA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613B9558-0400-3C5A-3CA4-535A2C14628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ru-UA"/>
          </a:p>
        </p:txBody>
      </p:sp>
      <p:sp>
        <p:nvSpPr>
          <p:cNvPr id="4" name="Місце для вмісту 3">
            <a:extLst>
              <a:ext uri="{FF2B5EF4-FFF2-40B4-BE49-F238E27FC236}">
                <a16:creationId xmlns:a16="http://schemas.microsoft.com/office/drawing/2014/main" id="{10A57544-30E8-481B-50AB-3F9D1F48E79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ru-UA"/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AB251645-82ED-98A5-3132-FF8DC82BBF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76FAD-E753-4004-96B7-4BCF981880A2}" type="datetimeFigureOut">
              <a:rPr lang="ru-UA" smtClean="0"/>
              <a:t>21.02.2024</a:t>
            </a:fld>
            <a:endParaRPr lang="ru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EF0EC135-3C53-0580-D6AF-DC56DC7F4A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5A5C69E6-5618-E8BD-B57A-2CF674B694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CAB9B0-ADA9-47E7-A4B0-67D01E16D24D}" type="slidenum">
              <a:rPr lang="ru-UA" smtClean="0"/>
              <a:t>‹№›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21038687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4EA25DD-5625-B60C-5317-2B22DC273C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ru-UA"/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A1CFE096-8B9D-3B9A-8DB8-F5BF2FC30C4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Місце для вмісту 3">
            <a:extLst>
              <a:ext uri="{FF2B5EF4-FFF2-40B4-BE49-F238E27FC236}">
                <a16:creationId xmlns:a16="http://schemas.microsoft.com/office/drawing/2014/main" id="{DF5D1EB7-0ACA-08D9-B827-8D0ED485AAE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ru-UA"/>
          </a:p>
        </p:txBody>
      </p:sp>
      <p:sp>
        <p:nvSpPr>
          <p:cNvPr id="5" name="Місце для тексту 4">
            <a:extLst>
              <a:ext uri="{FF2B5EF4-FFF2-40B4-BE49-F238E27FC236}">
                <a16:creationId xmlns:a16="http://schemas.microsoft.com/office/drawing/2014/main" id="{00AAFD6A-D7A2-EBDC-4BA9-572F6C73D30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6" name="Місце для вмісту 5">
            <a:extLst>
              <a:ext uri="{FF2B5EF4-FFF2-40B4-BE49-F238E27FC236}">
                <a16:creationId xmlns:a16="http://schemas.microsoft.com/office/drawing/2014/main" id="{52CE225A-E7BB-60E4-F9EE-3C6F00A6512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ru-UA"/>
          </a:p>
        </p:txBody>
      </p:sp>
      <p:sp>
        <p:nvSpPr>
          <p:cNvPr id="7" name="Місце для дати 6">
            <a:extLst>
              <a:ext uri="{FF2B5EF4-FFF2-40B4-BE49-F238E27FC236}">
                <a16:creationId xmlns:a16="http://schemas.microsoft.com/office/drawing/2014/main" id="{4C3368BF-78F3-6A76-87FF-80AA676D2A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76FAD-E753-4004-96B7-4BCF981880A2}" type="datetimeFigureOut">
              <a:rPr lang="ru-UA" smtClean="0"/>
              <a:t>21.02.2024</a:t>
            </a:fld>
            <a:endParaRPr lang="ru-UA"/>
          </a:p>
        </p:txBody>
      </p:sp>
      <p:sp>
        <p:nvSpPr>
          <p:cNvPr id="8" name="Місце для нижнього колонтитула 7">
            <a:extLst>
              <a:ext uri="{FF2B5EF4-FFF2-40B4-BE49-F238E27FC236}">
                <a16:creationId xmlns:a16="http://schemas.microsoft.com/office/drawing/2014/main" id="{88BE2A63-FCA0-572C-97BC-F4B92D43A2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9" name="Місце для номера слайда 8">
            <a:extLst>
              <a:ext uri="{FF2B5EF4-FFF2-40B4-BE49-F238E27FC236}">
                <a16:creationId xmlns:a16="http://schemas.microsoft.com/office/drawing/2014/main" id="{1AE26CBE-0125-83E3-6089-5A244C626F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CAB9B0-ADA9-47E7-A4B0-67D01E16D24D}" type="slidenum">
              <a:rPr lang="ru-UA" smtClean="0"/>
              <a:t>‹№›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37297000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14BE4DB-4C7E-B4B4-6FFC-DB618AAC90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ru-UA"/>
          </a:p>
        </p:txBody>
      </p:sp>
      <p:sp>
        <p:nvSpPr>
          <p:cNvPr id="3" name="Місце для дати 2">
            <a:extLst>
              <a:ext uri="{FF2B5EF4-FFF2-40B4-BE49-F238E27FC236}">
                <a16:creationId xmlns:a16="http://schemas.microsoft.com/office/drawing/2014/main" id="{C0BDFF03-A023-0E8C-E1B9-B7E2C82643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76FAD-E753-4004-96B7-4BCF981880A2}" type="datetimeFigureOut">
              <a:rPr lang="ru-UA" smtClean="0"/>
              <a:t>21.02.2024</a:t>
            </a:fld>
            <a:endParaRPr lang="ru-UA"/>
          </a:p>
        </p:txBody>
      </p:sp>
      <p:sp>
        <p:nvSpPr>
          <p:cNvPr id="4" name="Місце для нижнього колонтитула 3">
            <a:extLst>
              <a:ext uri="{FF2B5EF4-FFF2-40B4-BE49-F238E27FC236}">
                <a16:creationId xmlns:a16="http://schemas.microsoft.com/office/drawing/2014/main" id="{5390F4BA-5D41-AB4B-1961-F6FDBB4355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5" name="Місце для номера слайда 4">
            <a:extLst>
              <a:ext uri="{FF2B5EF4-FFF2-40B4-BE49-F238E27FC236}">
                <a16:creationId xmlns:a16="http://schemas.microsoft.com/office/drawing/2014/main" id="{9D948465-14F2-6AEC-A810-6C9953B1FC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CAB9B0-ADA9-47E7-A4B0-67D01E16D24D}" type="slidenum">
              <a:rPr lang="ru-UA" smtClean="0"/>
              <a:t>‹№›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20604750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дати 1">
            <a:extLst>
              <a:ext uri="{FF2B5EF4-FFF2-40B4-BE49-F238E27FC236}">
                <a16:creationId xmlns:a16="http://schemas.microsoft.com/office/drawing/2014/main" id="{4B28935E-314B-BE57-D01C-33EF03552C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76FAD-E753-4004-96B7-4BCF981880A2}" type="datetimeFigureOut">
              <a:rPr lang="ru-UA" smtClean="0"/>
              <a:t>21.02.2024</a:t>
            </a:fld>
            <a:endParaRPr lang="ru-UA"/>
          </a:p>
        </p:txBody>
      </p:sp>
      <p:sp>
        <p:nvSpPr>
          <p:cNvPr id="3" name="Місце для нижнього колонтитула 2">
            <a:extLst>
              <a:ext uri="{FF2B5EF4-FFF2-40B4-BE49-F238E27FC236}">
                <a16:creationId xmlns:a16="http://schemas.microsoft.com/office/drawing/2014/main" id="{CF28F96F-E8AC-F621-BF7E-A39D824193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4" name="Місце для номера слайда 3">
            <a:extLst>
              <a:ext uri="{FF2B5EF4-FFF2-40B4-BE49-F238E27FC236}">
                <a16:creationId xmlns:a16="http://schemas.microsoft.com/office/drawing/2014/main" id="{64FB6720-CC25-7A15-B093-743EA0830B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CAB9B0-ADA9-47E7-A4B0-67D01E16D24D}" type="slidenum">
              <a:rPr lang="ru-UA" smtClean="0"/>
              <a:t>‹№›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10942806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A0C6924-62EA-FE0B-9E6F-678B26B887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ru-UA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82E292C0-3297-9C70-E3E9-6629C86924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ru-UA"/>
          </a:p>
        </p:txBody>
      </p:sp>
      <p:sp>
        <p:nvSpPr>
          <p:cNvPr id="4" name="Місце для тексту 3">
            <a:extLst>
              <a:ext uri="{FF2B5EF4-FFF2-40B4-BE49-F238E27FC236}">
                <a16:creationId xmlns:a16="http://schemas.microsoft.com/office/drawing/2014/main" id="{C645263B-A074-50CB-4071-B020D361890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E8E312C7-7BE5-E4AD-D672-EFB088C45F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76FAD-E753-4004-96B7-4BCF981880A2}" type="datetimeFigureOut">
              <a:rPr lang="ru-UA" smtClean="0"/>
              <a:t>21.02.2024</a:t>
            </a:fld>
            <a:endParaRPr lang="ru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C57E2DD3-E459-E608-DFE1-8CB76DE756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8145B5C1-E80F-8509-27D6-E2D1F5BA74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CAB9B0-ADA9-47E7-A4B0-67D01E16D24D}" type="slidenum">
              <a:rPr lang="ru-UA" smtClean="0"/>
              <a:t>‹№›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10582969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4577DB8-EF46-90CB-139A-2AC83C8598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ru-UA"/>
          </a:p>
        </p:txBody>
      </p:sp>
      <p:sp>
        <p:nvSpPr>
          <p:cNvPr id="3" name="Місце для зображення 2">
            <a:extLst>
              <a:ext uri="{FF2B5EF4-FFF2-40B4-BE49-F238E27FC236}">
                <a16:creationId xmlns:a16="http://schemas.microsoft.com/office/drawing/2014/main" id="{711F946B-1EF8-DA0F-D180-852F8BF0E33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UA"/>
          </a:p>
        </p:txBody>
      </p:sp>
      <p:sp>
        <p:nvSpPr>
          <p:cNvPr id="4" name="Місце для тексту 3">
            <a:extLst>
              <a:ext uri="{FF2B5EF4-FFF2-40B4-BE49-F238E27FC236}">
                <a16:creationId xmlns:a16="http://schemas.microsoft.com/office/drawing/2014/main" id="{E140F2BB-903D-FCF3-D8FC-343A59986C7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06881833-B9D9-B144-B0A3-F0099EADFD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76FAD-E753-4004-96B7-4BCF981880A2}" type="datetimeFigureOut">
              <a:rPr lang="ru-UA" smtClean="0"/>
              <a:t>21.02.2024</a:t>
            </a:fld>
            <a:endParaRPr lang="ru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061049BC-514F-5330-B184-6AFBB3754B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BA434A69-41A8-97FB-4066-DB7268EBCA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CAB9B0-ADA9-47E7-A4B0-67D01E16D24D}" type="slidenum">
              <a:rPr lang="ru-UA" smtClean="0"/>
              <a:t>‹№›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3991391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аголовка 1">
            <a:extLst>
              <a:ext uri="{FF2B5EF4-FFF2-40B4-BE49-F238E27FC236}">
                <a16:creationId xmlns:a16="http://schemas.microsoft.com/office/drawing/2014/main" id="{B69E85EE-0370-3246-2D95-AEDA055594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/>
              <a:t>Клацніть, щоб редагувати стиль зразка заголовка</a:t>
            </a:r>
            <a:endParaRPr lang="ru-UA"/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24469D68-4116-5137-700C-F972976EE33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ru-UA"/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164722DF-DE43-B24E-DC00-EA9D6923ACE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E76FAD-E753-4004-96B7-4BCF981880A2}" type="datetimeFigureOut">
              <a:rPr lang="ru-UA" smtClean="0"/>
              <a:t>21.02.2024</a:t>
            </a:fld>
            <a:endParaRPr lang="ru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A8B9E2BC-BA6B-D72E-3B02-1CFF9C9FCF9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747C149A-EEB7-3552-CAD9-88D6404D72E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CAB9B0-ADA9-47E7-A4B0-67D01E16D24D}" type="slidenum">
              <a:rPr lang="ru-UA" smtClean="0"/>
              <a:t>‹№›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15243179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.bin"/><Relationship Id="rId13" Type="http://schemas.openxmlformats.org/officeDocument/2006/relationships/image" Target="../media/image7.emf"/><Relationship Id="rId3" Type="http://schemas.openxmlformats.org/officeDocument/2006/relationships/oleObject" Target="../embeddings/oleObject2.bin"/><Relationship Id="rId7" Type="http://schemas.openxmlformats.org/officeDocument/2006/relationships/image" Target="../media/image5.png"/><Relationship Id="rId12" Type="http://schemas.openxmlformats.org/officeDocument/2006/relationships/oleObject" Target="../embeddings/oleObject6.bin"/><Relationship Id="rId2" Type="http://schemas.openxmlformats.org/officeDocument/2006/relationships/image" Target="../media/image2.png"/><Relationship Id="rId16" Type="http://schemas.openxmlformats.org/officeDocument/2006/relationships/image" Target="../media/image8.em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emf"/><Relationship Id="rId11" Type="http://schemas.openxmlformats.org/officeDocument/2006/relationships/image" Target="../media/image6.emf"/><Relationship Id="rId5" Type="http://schemas.openxmlformats.org/officeDocument/2006/relationships/oleObject" Target="../embeddings/oleObject3.bin"/><Relationship Id="rId15" Type="http://schemas.openxmlformats.org/officeDocument/2006/relationships/oleObject" Target="../embeddings/oleObject7.bin"/><Relationship Id="rId10" Type="http://schemas.openxmlformats.org/officeDocument/2006/relationships/oleObject" Target="../embeddings/oleObject5.bin"/><Relationship Id="rId4" Type="http://schemas.openxmlformats.org/officeDocument/2006/relationships/image" Target="../media/image3.emf"/><Relationship Id="rId9" Type="http://schemas.openxmlformats.org/officeDocument/2006/relationships/image" Target="../media/image5.emf"/><Relationship Id="rId1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oleObject" Target="../embeddings/oleObject8.bin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D7B77D8-D9A5-5739-1657-C885AEFBACC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68710" y="1406011"/>
            <a:ext cx="11454580" cy="3077497"/>
          </a:xfrm>
        </p:spPr>
        <p:txBody>
          <a:bodyPr>
            <a:normAutofit fontScale="90000"/>
          </a:bodyPr>
          <a:lstStyle/>
          <a:p>
            <a:r>
              <a:rPr lang="uk-UA" dirty="0">
                <a:latin typeface="Arial" panose="020B0604020202020204" pitchFamily="34" charset="0"/>
                <a:cs typeface="Arial" panose="020B0604020202020204" pitchFamily="34" charset="0"/>
              </a:rPr>
              <a:t>Лекція 1.</a:t>
            </a:r>
            <a:br>
              <a:rPr lang="uk-UA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uk-UA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uk-UA" dirty="0">
                <a:latin typeface="Arial" panose="020B0604020202020204" pitchFamily="34" charset="0"/>
                <a:cs typeface="Arial" panose="020B0604020202020204" pitchFamily="34" charset="0"/>
              </a:rPr>
              <a:t>Принцип побудови та алгоритмічного забезпечення ПНК</a:t>
            </a:r>
          </a:p>
        </p:txBody>
      </p:sp>
    </p:spTree>
    <p:extLst>
      <p:ext uri="{BB962C8B-B14F-4D97-AF65-F5344CB8AC3E}">
        <p14:creationId xmlns:p14="http://schemas.microsoft.com/office/powerpoint/2010/main" val="29437039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A86206-8AB5-561A-E64E-8E9F3E16D9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1FEA938D-45EA-31D1-2586-32A31D2648DE}"/>
              </a:ext>
            </a:extLst>
          </p:cNvPr>
          <p:cNvSpPr txBox="1"/>
          <p:nvPr/>
        </p:nvSpPr>
        <p:spPr>
          <a:xfrm>
            <a:off x="757084" y="566678"/>
            <a:ext cx="1067783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uk-UA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uk-UA" dirty="0" err="1">
                <a:latin typeface="Arial" panose="020B0604020202020204" pitchFamily="34" charset="0"/>
                <a:cs typeface="Arial" panose="020B0604020202020204" pitchFamily="34" charset="0"/>
              </a:rPr>
              <a:t>Пілотажно</a:t>
            </a:r>
            <a:r>
              <a:rPr lang="uk-UA" dirty="0">
                <a:latin typeface="Arial" panose="020B0604020202020204" pitchFamily="34" charset="0"/>
                <a:cs typeface="Arial" panose="020B0604020202020204" pitchFamily="34" charset="0"/>
              </a:rPr>
              <a:t>-навігаційні комплекси (ПНК) – сукупність бортових функціонально об'єднаних інформаційних засобів (датчиків), </a:t>
            </a:r>
            <a:r>
              <a:rPr lang="uk-UA" dirty="0" err="1">
                <a:latin typeface="Arial" panose="020B0604020202020204" pitchFamily="34" charset="0"/>
                <a:cs typeface="Arial" panose="020B0604020202020204" pitchFamily="34" charset="0"/>
              </a:rPr>
              <a:t>обчислювально</a:t>
            </a:r>
            <a:r>
              <a:rPr lang="uk-UA" dirty="0">
                <a:latin typeface="Arial" panose="020B0604020202020204" pitchFamily="34" charset="0"/>
                <a:cs typeface="Arial" panose="020B0604020202020204" pitchFamily="34" charset="0"/>
              </a:rPr>
              <a:t>-програмних систем, систем автоматичного управління, систем індикації та сигналізації, призначених для вирішення завдань літаководіння і забезпечення роботи інших бортових систем ЛА.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8DFFC15-60CE-3713-6F51-8F309C056399}"/>
              </a:ext>
            </a:extLst>
          </p:cNvPr>
          <p:cNvSpPr txBox="1"/>
          <p:nvPr/>
        </p:nvSpPr>
        <p:spPr>
          <a:xfrm>
            <a:off x="835743" y="2436516"/>
            <a:ext cx="10948220" cy="12875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>
              <a:lnSpc>
                <a:spcPct val="150000"/>
              </a:lnSpc>
              <a:tabLst>
                <a:tab pos="685800" algn="l"/>
              </a:tabLst>
            </a:pPr>
            <a:r>
              <a:rPr lang="uk-UA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Датчики навігаційної інформації:</a:t>
            </a:r>
          </a:p>
          <a:p>
            <a:pPr marL="342900" lvl="0" indent="-342900" algn="just">
              <a:lnSpc>
                <a:spcPct val="150000"/>
              </a:lnSpc>
              <a:buFont typeface="Symbol" panose="05050102010706020507" pitchFamily="18" charset="2"/>
              <a:buChar char=""/>
              <a:tabLst>
                <a:tab pos="683895" algn="l"/>
              </a:tabLst>
            </a:pPr>
            <a:r>
              <a:rPr lang="uk-UA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датчики навігаційних параметрів стану – визначення відносних координат місцезнаходження ЛА;</a:t>
            </a:r>
            <a:endParaRPr lang="uk-UA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Symbol" panose="05050102010706020507" pitchFamily="18" charset="2"/>
              <a:buChar char=""/>
              <a:tabLst>
                <a:tab pos="683895" algn="l"/>
              </a:tabLst>
            </a:pPr>
            <a:r>
              <a:rPr lang="uk-UA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датчики навігаційних параметрів руху – вимірюють параметри вектора швидкості і його складові.</a:t>
            </a:r>
            <a:endParaRPr lang="uk-UA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BEA4547-9BBD-3E3F-F149-019A78750CA6}"/>
              </a:ext>
            </a:extLst>
          </p:cNvPr>
          <p:cNvSpPr txBox="1"/>
          <p:nvPr/>
        </p:nvSpPr>
        <p:spPr>
          <a:xfrm>
            <a:off x="835743" y="4393557"/>
            <a:ext cx="10948220" cy="21185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>
              <a:lnSpc>
                <a:spcPct val="150000"/>
              </a:lnSpc>
              <a:tabLst>
                <a:tab pos="685800" algn="l"/>
              </a:tabLst>
            </a:pPr>
            <a:r>
              <a:rPr lang="uk-UA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Датчики пілотажної інформації:</a:t>
            </a:r>
          </a:p>
          <a:p>
            <a:pPr marL="342900" lvl="0" indent="-342900" algn="just">
              <a:lnSpc>
                <a:spcPct val="150000"/>
              </a:lnSpc>
              <a:buFont typeface="Symbol" panose="05050102010706020507" pitchFamily="18" charset="2"/>
              <a:buChar char=""/>
              <a:tabLst>
                <a:tab pos="683895" algn="l"/>
              </a:tabLst>
            </a:pPr>
            <a:r>
              <a:rPr lang="uk-UA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вимірюють параметри польоту, які характеризують кутовий рух ЛА: кути крену, тангажу, рискання і їх кутові швидкості;</a:t>
            </a:r>
            <a:endParaRPr lang="en-US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Symbol" panose="05050102010706020507" pitchFamily="18" charset="2"/>
              <a:buChar char=""/>
              <a:tabLst>
                <a:tab pos="683895" algn="l"/>
              </a:tabLst>
            </a:pPr>
            <a:r>
              <a:rPr lang="uk-UA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датчики, що характеризують стан ЛА відносно набігаючого потоку: кути атаки і ковзання, повітряна швидкість, числа </a:t>
            </a:r>
            <a:r>
              <a:rPr lang="uk-UA" sz="18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Маха</a:t>
            </a:r>
            <a:endParaRPr lang="uk-UA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43434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711AD2-487F-6F49-047B-C102AF8CFB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BF91B15E-CF71-4F48-8FF3-D6F6DE43E1C9}"/>
              </a:ext>
            </a:extLst>
          </p:cNvPr>
          <p:cNvSpPr txBox="1"/>
          <p:nvPr/>
        </p:nvSpPr>
        <p:spPr>
          <a:xfrm>
            <a:off x="835743" y="688256"/>
            <a:ext cx="10677832" cy="12887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 algn="just">
              <a:lnSpc>
                <a:spcPct val="150000"/>
              </a:lnSpc>
              <a:buFont typeface="Symbol" panose="05050102010706020507" pitchFamily="18" charset="2"/>
              <a:buChar char=""/>
              <a:tabLst>
                <a:tab pos="685800" algn="l"/>
              </a:tabLst>
            </a:pPr>
            <a:r>
              <a:rPr lang="uk-UA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БПНК-1 – для регіональних літаків цивільної авіації;</a:t>
            </a:r>
            <a:endParaRPr lang="ru-UA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Symbol" panose="05050102010706020507" pitchFamily="18" charset="2"/>
              <a:buChar char=""/>
              <a:tabLst>
                <a:tab pos="685800" algn="l"/>
              </a:tabLst>
            </a:pPr>
            <a:r>
              <a:rPr lang="uk-UA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БПНК-2 – для </a:t>
            </a:r>
            <a:r>
              <a:rPr lang="uk-UA" sz="18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середньомагістральних</a:t>
            </a:r>
            <a:r>
              <a:rPr lang="uk-UA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літаків;</a:t>
            </a:r>
            <a:endParaRPr lang="ru-RU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Symbol" panose="05050102010706020507" pitchFamily="18" charset="2"/>
              <a:buChar char=""/>
              <a:tabLst>
                <a:tab pos="685800" algn="l"/>
              </a:tabLst>
            </a:pPr>
            <a:r>
              <a:rPr lang="uk-UA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БПНК-3 – для магістральних літаків.</a:t>
            </a:r>
            <a:endParaRPr lang="ru-UA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F6A131C-625F-42E3-B920-D3ADE5C02363}"/>
              </a:ext>
            </a:extLst>
          </p:cNvPr>
          <p:cNvSpPr txBox="1"/>
          <p:nvPr/>
        </p:nvSpPr>
        <p:spPr>
          <a:xfrm>
            <a:off x="835743" y="2492476"/>
            <a:ext cx="10677832" cy="29507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50215" algn="just">
              <a:lnSpc>
                <a:spcPct val="150000"/>
              </a:lnSpc>
            </a:pPr>
            <a:r>
              <a:rPr lang="uk-UA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Основні функціональні блоки ПНК:</a:t>
            </a:r>
            <a:endParaRPr lang="ru-UA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Symbol" panose="05050102010706020507" pitchFamily="18" charset="2"/>
              <a:buChar char=""/>
              <a:tabLst>
                <a:tab pos="683895" algn="l"/>
              </a:tabLst>
            </a:pPr>
            <a:r>
              <a:rPr lang="uk-UA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ІНС – </a:t>
            </a:r>
            <a:r>
              <a:rPr lang="uk-UA" sz="18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інерціальна</a:t>
            </a:r>
            <a:r>
              <a:rPr lang="uk-UA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навігаційна система;</a:t>
            </a:r>
            <a:endParaRPr lang="ru-UA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Symbol" panose="05050102010706020507" pitchFamily="18" charset="2"/>
              <a:buChar char=""/>
              <a:tabLst>
                <a:tab pos="683895" algn="l"/>
              </a:tabLst>
            </a:pPr>
            <a:r>
              <a:rPr lang="uk-UA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ІКВ – </a:t>
            </a:r>
            <a:r>
              <a:rPr lang="uk-UA" sz="18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інерціальна</a:t>
            </a:r>
            <a:r>
              <a:rPr lang="uk-UA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8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курсовертикаль</a:t>
            </a:r>
            <a:r>
              <a:rPr lang="uk-UA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UA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Symbol" panose="05050102010706020507" pitchFamily="18" charset="2"/>
              <a:buChar char=""/>
              <a:tabLst>
                <a:tab pos="683895" algn="l"/>
              </a:tabLst>
            </a:pPr>
            <a:r>
              <a:rPr lang="uk-UA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СКВ – система курсу і вертикалі;</a:t>
            </a:r>
            <a:endParaRPr lang="ru-UA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Symbol" panose="05050102010706020507" pitchFamily="18" charset="2"/>
              <a:buChar char=""/>
              <a:tabLst>
                <a:tab pos="683895" algn="l"/>
              </a:tabLst>
            </a:pPr>
            <a:r>
              <a:rPr lang="uk-UA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ДВШЗ – допплерівській вимірювач швидкості і кута зносу;</a:t>
            </a:r>
            <a:endParaRPr lang="ru-UA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Symbol" panose="05050102010706020507" pitchFamily="18" charset="2"/>
              <a:buChar char=""/>
              <a:tabLst>
                <a:tab pos="683895" algn="l"/>
              </a:tabLst>
            </a:pPr>
            <a:r>
              <a:rPr lang="uk-UA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ІК ВШП – інформаційний комплекс </a:t>
            </a:r>
            <a:r>
              <a:rPr lang="uk-UA" sz="18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висотно</a:t>
            </a:r>
            <a:r>
              <a:rPr lang="uk-UA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-швидкісних параметрів;</a:t>
            </a:r>
            <a:endParaRPr lang="ru-UA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Symbol" panose="05050102010706020507" pitchFamily="18" charset="2"/>
              <a:buChar char=""/>
              <a:tabLst>
                <a:tab pos="683895" algn="l"/>
              </a:tabLst>
            </a:pPr>
            <a:r>
              <a:rPr lang="uk-UA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СПС – система повітряних сигналів.</a:t>
            </a:r>
            <a:endParaRPr lang="ru-UA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56844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A50DE8-B19B-8698-5201-F29FF8C85C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'єкт 3">
            <a:extLst>
              <a:ext uri="{FF2B5EF4-FFF2-40B4-BE49-F238E27FC236}">
                <a16:creationId xmlns:a16="http://schemas.microsoft.com/office/drawing/2014/main" id="{962ABB7C-F9DF-797D-FFF5-F891272CC6E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3282729"/>
              </p:ext>
            </p:extLst>
          </p:nvPr>
        </p:nvGraphicFramePr>
        <p:xfrm>
          <a:off x="4027487" y="648929"/>
          <a:ext cx="4137025" cy="5356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2" imgW="6332326" imgH="8206693" progId="Visio.Drawing.11">
                  <p:embed/>
                </p:oleObj>
              </mc:Choice>
              <mc:Fallback>
                <p:oleObj r:id="rId2" imgW="6332326" imgH="8206693" progId="Visio.Drawing.11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27487" y="648929"/>
                        <a:ext cx="4137025" cy="53562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1044863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8342DE-F0EF-B2EF-2D49-27CFC470C5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2A78C1CF-0AB6-3F00-21E7-055418B78C39}"/>
              </a:ext>
            </a:extLst>
          </p:cNvPr>
          <p:cNvSpPr txBox="1"/>
          <p:nvPr/>
        </p:nvSpPr>
        <p:spPr>
          <a:xfrm>
            <a:off x="3426542" y="825908"/>
            <a:ext cx="5338916" cy="369332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uk-UA" dirty="0">
                <a:latin typeface="Arial" panose="020B0604020202020204" pitchFamily="34" charset="0"/>
                <a:cs typeface="Arial" panose="020B0604020202020204" pitchFamily="34" charset="0"/>
              </a:rPr>
              <a:t>ЗАГАЛЬНІ ЗАВДАННЯ (ПНК)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4A6AD43-988F-FA0C-882E-D8A8B7C40BD8}"/>
              </a:ext>
            </a:extLst>
          </p:cNvPr>
          <p:cNvSpPr txBox="1"/>
          <p:nvPr/>
        </p:nvSpPr>
        <p:spPr>
          <a:xfrm>
            <a:off x="757084" y="2212258"/>
            <a:ext cx="2669457" cy="92333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uk-UA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Завдання побудови навігаційної програми польоту</a:t>
            </a:r>
            <a:endParaRPr lang="uk-UA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77C4404-817C-EA95-C183-89951558C627}"/>
              </a:ext>
            </a:extLst>
          </p:cNvPr>
          <p:cNvSpPr txBox="1"/>
          <p:nvPr/>
        </p:nvSpPr>
        <p:spPr>
          <a:xfrm>
            <a:off x="3748550" y="2215873"/>
            <a:ext cx="2212256" cy="646331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uk-UA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Навігаційні завдання</a:t>
            </a:r>
            <a:endParaRPr lang="uk-UA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89BB917-BFEA-ADD9-0ED6-81EB7F871F29}"/>
              </a:ext>
            </a:extLst>
          </p:cNvPr>
          <p:cNvSpPr txBox="1"/>
          <p:nvPr/>
        </p:nvSpPr>
        <p:spPr>
          <a:xfrm>
            <a:off x="6282813" y="2212257"/>
            <a:ext cx="2212256" cy="646331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uk-UA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Пілотажні завдання</a:t>
            </a:r>
            <a:endParaRPr lang="uk-UA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3B5FDB4-33BC-8980-F73D-034662FB3DD0}"/>
              </a:ext>
            </a:extLst>
          </p:cNvPr>
          <p:cNvSpPr txBox="1"/>
          <p:nvPr/>
        </p:nvSpPr>
        <p:spPr>
          <a:xfrm>
            <a:off x="8817076" y="2212257"/>
            <a:ext cx="2617839" cy="646331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uk-UA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Задачі контролю ПНК та режимів польоту</a:t>
            </a:r>
            <a:endParaRPr lang="uk-UA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68FDA87-A8AA-959B-5D76-52133020AF02}"/>
              </a:ext>
            </a:extLst>
          </p:cNvPr>
          <p:cNvSpPr txBox="1"/>
          <p:nvPr/>
        </p:nvSpPr>
        <p:spPr>
          <a:xfrm>
            <a:off x="757083" y="3135588"/>
            <a:ext cx="2669458" cy="2031325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uk-UA" sz="14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автоматичного введення вихідних даних і програми польоту;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uk-UA" sz="14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розрахунок даних, що визначають заданий маршрут, параметри ліній заданого шляху, набору висоти і зниження, розвороти тощо.</a:t>
            </a:r>
            <a:endParaRPr lang="uk-UA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BF99A8C-C271-BCED-CA2D-CE458C3882AE}"/>
              </a:ext>
            </a:extLst>
          </p:cNvPr>
          <p:cNvSpPr txBox="1"/>
          <p:nvPr/>
        </p:nvSpPr>
        <p:spPr>
          <a:xfrm>
            <a:off x="3748547" y="2862204"/>
            <a:ext cx="2212257" cy="3108543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uk-UA" sz="14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перетворення координат, визначення параметрів польоту;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uk-UA" sz="14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контроль просторово-часового графіка польоту;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uk-UA" sz="14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корекція координат місця розташування</a:t>
            </a:r>
            <a:r>
              <a:rPr lang="uk-UA" sz="14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uk-UA" sz="14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визначення параметрів вітру;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uk-UA" sz="14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передпосадкове маневрування і захід на посадку.</a:t>
            </a:r>
            <a:endParaRPr lang="uk-UA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46DB65E1-666C-89DA-BB4A-74DCEBC37B85}"/>
              </a:ext>
            </a:extLst>
          </p:cNvPr>
          <p:cNvSpPr txBox="1"/>
          <p:nvPr/>
        </p:nvSpPr>
        <p:spPr>
          <a:xfrm>
            <a:off x="6282810" y="2862204"/>
            <a:ext cx="2212257" cy="3323987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uk-UA" sz="14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автоматизацію управління при зльоті і наборі висоти</a:t>
            </a:r>
            <a:r>
              <a:rPr lang="uk-UA" sz="14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uk-UA" sz="14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автоматичну стабілізацію кутового положення ЛА, швидкості і висоти;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uk-UA" sz="14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автоматизацію польоту за маршрутом, групового польоту, автоматизацію посадки.</a:t>
            </a:r>
            <a:endParaRPr lang="uk-UA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8590EF2-FFE6-8924-6123-73B1CF65AD60}"/>
              </a:ext>
            </a:extLst>
          </p:cNvPr>
          <p:cNvSpPr txBox="1"/>
          <p:nvPr/>
        </p:nvSpPr>
        <p:spPr>
          <a:xfrm>
            <a:off x="8817071" y="2858588"/>
            <a:ext cx="2617839" cy="2462213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uk-UA" sz="14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безпосередній контроль працездатності підсистем ПНК;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uk-UA" sz="14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забезпечення реконфігурації ПНК при відмовах окремих підсистем</a:t>
            </a:r>
            <a:r>
              <a:rPr lang="uk-UA" sz="14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uk-UA" sz="14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попередження екіпажу про аварійні ситуації або неприпустимі режими польоту.</a:t>
            </a:r>
            <a:endParaRPr lang="uk-UA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0" name="Пряма сполучна лінія 29">
            <a:extLst>
              <a:ext uri="{FF2B5EF4-FFF2-40B4-BE49-F238E27FC236}">
                <a16:creationId xmlns:a16="http://schemas.microsoft.com/office/drawing/2014/main" id="{D5C1D063-5755-86EA-BCAC-2C409C264089}"/>
              </a:ext>
            </a:extLst>
          </p:cNvPr>
          <p:cNvCxnSpPr>
            <a:stCxn id="5" idx="2"/>
            <a:endCxn id="2" idx="0"/>
          </p:cNvCxnSpPr>
          <p:nvPr/>
        </p:nvCxnSpPr>
        <p:spPr>
          <a:xfrm flipH="1">
            <a:off x="2091813" y="1195240"/>
            <a:ext cx="4004187" cy="1017018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 сполучна лінія 31">
            <a:extLst>
              <a:ext uri="{FF2B5EF4-FFF2-40B4-BE49-F238E27FC236}">
                <a16:creationId xmlns:a16="http://schemas.microsoft.com/office/drawing/2014/main" id="{CF4B2218-2B22-D388-6E64-B76436D2BCDA}"/>
              </a:ext>
            </a:extLst>
          </p:cNvPr>
          <p:cNvCxnSpPr>
            <a:stCxn id="5" idx="2"/>
            <a:endCxn id="6" idx="0"/>
          </p:cNvCxnSpPr>
          <p:nvPr/>
        </p:nvCxnSpPr>
        <p:spPr>
          <a:xfrm flipH="1">
            <a:off x="4854678" y="1195240"/>
            <a:ext cx="1241322" cy="1020633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 сполучна лінія 33">
            <a:extLst>
              <a:ext uri="{FF2B5EF4-FFF2-40B4-BE49-F238E27FC236}">
                <a16:creationId xmlns:a16="http://schemas.microsoft.com/office/drawing/2014/main" id="{BBA1C2AF-D568-88AB-E739-8F78B0689429}"/>
              </a:ext>
            </a:extLst>
          </p:cNvPr>
          <p:cNvCxnSpPr>
            <a:stCxn id="5" idx="2"/>
            <a:endCxn id="7" idx="0"/>
          </p:cNvCxnSpPr>
          <p:nvPr/>
        </p:nvCxnSpPr>
        <p:spPr>
          <a:xfrm>
            <a:off x="6096000" y="1195240"/>
            <a:ext cx="1292941" cy="1017017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 сполучна лінія 35">
            <a:extLst>
              <a:ext uri="{FF2B5EF4-FFF2-40B4-BE49-F238E27FC236}">
                <a16:creationId xmlns:a16="http://schemas.microsoft.com/office/drawing/2014/main" id="{A4F141DC-92F0-9C97-7DEA-28BCEAE6ECCA}"/>
              </a:ext>
            </a:extLst>
          </p:cNvPr>
          <p:cNvCxnSpPr>
            <a:stCxn id="5" idx="2"/>
            <a:endCxn id="8" idx="0"/>
          </p:cNvCxnSpPr>
          <p:nvPr/>
        </p:nvCxnSpPr>
        <p:spPr>
          <a:xfrm>
            <a:off x="6096000" y="1195240"/>
            <a:ext cx="4029996" cy="1017017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9061754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91E1BC-92A7-5828-DC6C-C1540A5DEA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17F845CD-BEEB-88B4-175B-DD0EC4197DB2}"/>
              </a:ext>
            </a:extLst>
          </p:cNvPr>
          <p:cNvSpPr txBox="1"/>
          <p:nvPr/>
        </p:nvSpPr>
        <p:spPr>
          <a:xfrm>
            <a:off x="3481300" y="1870628"/>
            <a:ext cx="649130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uk-UA" sz="1600" dirty="0">
                <a:latin typeface="Arial" panose="020B0604020202020204" pitchFamily="34" charset="0"/>
                <a:cs typeface="Arial" panose="020B0604020202020204" pitchFamily="34" charset="0"/>
              </a:rPr>
              <a:t>–  відхилення параметра вектору стану від програмного значення 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4225E513-D769-7FD1-A338-15CB525D805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56787" y="530831"/>
            <a:ext cx="2678426" cy="1245523"/>
          </a:xfrm>
          <a:prstGeom prst="rect">
            <a:avLst/>
          </a:prstGeom>
        </p:spPr>
      </p:pic>
      <p:graphicFrame>
        <p:nvGraphicFramePr>
          <p:cNvPr id="3" name="Об'єкт 2">
            <a:extLst>
              <a:ext uri="{FF2B5EF4-FFF2-40B4-BE49-F238E27FC236}">
                <a16:creationId xmlns:a16="http://schemas.microsoft.com/office/drawing/2014/main" id="{CDF2DC7B-A042-D089-581B-1236034EB88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82325189"/>
              </p:ext>
            </p:extLst>
          </p:nvPr>
        </p:nvGraphicFramePr>
        <p:xfrm>
          <a:off x="1365455" y="1883817"/>
          <a:ext cx="661299" cy="34245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533506" imgH="276110" progId="Equation.DSMT4">
                  <p:embed/>
                </p:oleObj>
              </mc:Choice>
              <mc:Fallback>
                <p:oleObj name="Equation" r:id="rId3" imgW="533506" imgH="27611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365455" y="1883817"/>
                        <a:ext cx="661299" cy="34245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Об'єкт 3">
            <a:extLst>
              <a:ext uri="{FF2B5EF4-FFF2-40B4-BE49-F238E27FC236}">
                <a16:creationId xmlns:a16="http://schemas.microsoft.com/office/drawing/2014/main" id="{BADA5A11-B6B1-B9AE-CC09-1828B4D0DDF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74791455"/>
              </p:ext>
            </p:extLst>
          </p:nvPr>
        </p:nvGraphicFramePr>
        <p:xfrm>
          <a:off x="2368192" y="1855239"/>
          <a:ext cx="1113108" cy="37103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5" imgW="828698" imgH="276110" progId="Equation.DSMT4">
                  <p:embed/>
                </p:oleObj>
              </mc:Choice>
              <mc:Fallback>
                <p:oleObj name="Equation" r:id="rId5" imgW="828698" imgH="27611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2368192" y="1855239"/>
                        <a:ext cx="1113108" cy="37103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B01AB25B-5D95-A1B8-7382-361A41F48F2E}"/>
              </a:ext>
            </a:extLst>
          </p:cNvPr>
          <p:cNvSpPr txBox="1"/>
          <p:nvPr/>
        </p:nvSpPr>
        <p:spPr>
          <a:xfrm>
            <a:off x="2047530" y="1855239"/>
            <a:ext cx="2998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uk-UA" dirty="0">
                <a:latin typeface="Arial" panose="020B0604020202020204" pitchFamily="34" charset="0"/>
                <a:cs typeface="Arial" panose="020B0604020202020204" pitchFamily="34" charset="0"/>
              </a:rPr>
              <a:t>=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F0ADBD28-01B0-1DE7-2645-4E34A938F09E}"/>
                  </a:ext>
                </a:extLst>
              </p:cNvPr>
              <p:cNvSpPr txBox="1"/>
              <p:nvPr/>
            </p:nvSpPr>
            <p:spPr>
              <a:xfrm>
                <a:off x="1293519" y="3207559"/>
                <a:ext cx="805170" cy="39421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UA" b="1" i="1" smtClean="0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ru-UA" b="1" i="1" smtClean="0">
                              <a:latin typeface="Cambria Math" panose="02040503050406030204" pitchFamily="18" charset="0"/>
                            </a:rPr>
                            <m:t>𝚫</m:t>
                          </m:r>
                        </m:e>
                        <m:sub>
                          <m:r>
                            <a:rPr lang="ru-UA" b="1" i="1" smtClean="0">
                              <a:latin typeface="Cambria Math" panose="02040503050406030204" pitchFamily="18" charset="0"/>
                            </a:rPr>
                            <m:t>𝐢</m:t>
                          </m:r>
                          <m:r>
                            <a:rPr lang="ru-UA" b="0" smtClean="0">
                              <a:latin typeface="Cambria Math" panose="02040503050406030204" pitchFamily="18" charset="0"/>
                            </a:rPr>
                            <m:t>г</m:t>
                          </m:r>
                          <m:r>
                            <a:rPr lang="ru-UA" b="1" i="1" smtClean="0">
                              <a:latin typeface="Cambria Math" panose="02040503050406030204" pitchFamily="18" charset="0"/>
                            </a:rPr>
                            <m:t>𝐩</m:t>
                          </m:r>
                        </m:sub>
                      </m:sSub>
                      <m:d>
                        <m:dPr>
                          <m:ctrlPr>
                            <a:rPr lang="ru-UA" b="1" i="1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ru-UA" b="1" i="1" smtClean="0">
                              <a:latin typeface="Cambria Math" panose="02040503050406030204" pitchFamily="18" charset="0"/>
                            </a:rPr>
                            <m:t>𝐭</m:t>
                          </m:r>
                        </m:e>
                      </m:d>
                    </m:oMath>
                  </m:oMathPara>
                </a14:m>
                <a:endParaRPr lang="ru-UA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F0ADBD28-01B0-1DE7-2645-4E34A938F09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93519" y="3207559"/>
                <a:ext cx="805170" cy="394210"/>
              </a:xfrm>
              <a:prstGeom prst="rect">
                <a:avLst/>
              </a:prstGeom>
              <a:blipFill>
                <a:blip r:embed="rId7"/>
                <a:stretch>
                  <a:fillRect b="-6154"/>
                </a:stretch>
              </a:blipFill>
            </p:spPr>
            <p:txBody>
              <a:bodyPr/>
              <a:lstStyle/>
              <a:p>
                <a:r>
                  <a:rPr lang="ru-UA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10" name="Об'єкт 9">
            <a:extLst>
              <a:ext uri="{FF2B5EF4-FFF2-40B4-BE49-F238E27FC236}">
                <a16:creationId xmlns:a16="http://schemas.microsoft.com/office/drawing/2014/main" id="{654D7DC7-F4F6-ECEA-8DE9-C99094A41C4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5753633"/>
              </p:ext>
            </p:extLst>
          </p:nvPr>
        </p:nvGraphicFramePr>
        <p:xfrm>
          <a:off x="1410032" y="3685263"/>
          <a:ext cx="227281" cy="36933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8" imgW="152276" imgH="247671" progId="Equation.DSMT4">
                  <p:embed/>
                </p:oleObj>
              </mc:Choice>
              <mc:Fallback>
                <p:oleObj name="Equation" r:id="rId8" imgW="152276" imgH="247671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1410032" y="3685263"/>
                        <a:ext cx="227281" cy="36933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" name="Об'єкт 10">
            <a:extLst>
              <a:ext uri="{FF2B5EF4-FFF2-40B4-BE49-F238E27FC236}">
                <a16:creationId xmlns:a16="http://schemas.microsoft.com/office/drawing/2014/main" id="{6826B6DB-A3C9-BEB1-2609-7A56219978E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65456831"/>
              </p:ext>
            </p:extLst>
          </p:nvPr>
        </p:nvGraphicFramePr>
        <p:xfrm>
          <a:off x="1397048" y="4146656"/>
          <a:ext cx="299056" cy="39421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0" imgW="209515" imgH="276110" progId="Equation.DSMT4">
                  <p:embed/>
                </p:oleObj>
              </mc:Choice>
              <mc:Fallback>
                <p:oleObj name="Equation" r:id="rId10" imgW="209515" imgH="27611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1397048" y="4146656"/>
                        <a:ext cx="299056" cy="39421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" name="Об'єкт 11">
            <a:extLst>
              <a:ext uri="{FF2B5EF4-FFF2-40B4-BE49-F238E27FC236}">
                <a16:creationId xmlns:a16="http://schemas.microsoft.com/office/drawing/2014/main" id="{57EE067C-D97E-0489-EBB0-388A785EC80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55640910"/>
              </p:ext>
            </p:extLst>
          </p:nvPr>
        </p:nvGraphicFramePr>
        <p:xfrm>
          <a:off x="1365455" y="2332892"/>
          <a:ext cx="484165" cy="34245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2" imgW="390590" imgH="276110" progId="Equation.DSMT4">
                  <p:embed/>
                </p:oleObj>
              </mc:Choice>
              <mc:Fallback>
                <p:oleObj name="Equation" r:id="rId12" imgW="390590" imgH="27611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3"/>
                      <a:stretch>
                        <a:fillRect/>
                      </a:stretch>
                    </p:blipFill>
                    <p:spPr>
                      <a:xfrm>
                        <a:off x="1365455" y="2332892"/>
                        <a:ext cx="484165" cy="34245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TextBox 12">
            <a:extLst>
              <a:ext uri="{FF2B5EF4-FFF2-40B4-BE49-F238E27FC236}">
                <a16:creationId xmlns:a16="http://schemas.microsoft.com/office/drawing/2014/main" id="{9DF57AD5-F08A-406D-B0EC-CBC1B2E7C0BD}"/>
              </a:ext>
            </a:extLst>
          </p:cNvPr>
          <p:cNvSpPr txBox="1"/>
          <p:nvPr/>
        </p:nvSpPr>
        <p:spPr>
          <a:xfrm>
            <a:off x="1849621" y="2308770"/>
            <a:ext cx="212261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uk-UA" sz="1600" dirty="0">
                <a:latin typeface="Arial" panose="020B0604020202020204" pitchFamily="34" charset="0"/>
                <a:cs typeface="Arial" panose="020B0604020202020204" pitchFamily="34" charset="0"/>
              </a:rPr>
              <a:t>–  пройдений шлях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DB0C387-3E86-25A6-8B85-2620E548B252}"/>
              </a:ext>
            </a:extLst>
          </p:cNvPr>
          <p:cNvSpPr txBox="1"/>
          <p:nvPr/>
        </p:nvSpPr>
        <p:spPr>
          <a:xfrm>
            <a:off x="2047530" y="3205855"/>
            <a:ext cx="470723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uk-UA" sz="1600" dirty="0">
                <a:latin typeface="Arial" panose="020B0604020202020204" pitchFamily="34" charset="0"/>
                <a:cs typeface="Arial" panose="020B0604020202020204" pitchFamily="34" charset="0"/>
              </a:rPr>
              <a:t>–  граничне допустиме значення </a:t>
            </a:r>
            <a:r>
              <a:rPr lang="uk-UA" sz="1600" b="1" i="1" dirty="0">
                <a:latin typeface="Arial" panose="020B0604020202020204" pitchFamily="34" charset="0"/>
                <a:cs typeface="Arial" panose="020B0604020202020204" pitchFamily="34" charset="0"/>
              </a:rPr>
              <a:t>і</a:t>
            </a:r>
            <a:r>
              <a:rPr lang="uk-UA" sz="1600" dirty="0">
                <a:latin typeface="Arial" panose="020B0604020202020204" pitchFamily="34" charset="0"/>
                <a:cs typeface="Arial" panose="020B0604020202020204" pitchFamily="34" charset="0"/>
              </a:rPr>
              <a:t>-ї координати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902980F-A86D-D79F-88C0-7EEABDE04C9A}"/>
              </a:ext>
            </a:extLst>
          </p:cNvPr>
          <p:cNvSpPr txBox="1"/>
          <p:nvPr/>
        </p:nvSpPr>
        <p:spPr>
          <a:xfrm>
            <a:off x="1637313" y="3683327"/>
            <a:ext cx="408506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uk-UA" sz="1600" dirty="0">
                <a:latin typeface="Arial" panose="020B0604020202020204" pitchFamily="34" charset="0"/>
                <a:cs typeface="Arial" panose="020B0604020202020204" pitchFamily="34" charset="0"/>
              </a:rPr>
              <a:t>–  заданий час досягнення дальності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i="1" dirty="0">
                <a:latin typeface="Arial" panose="020B0604020202020204" pitchFamily="34" charset="0"/>
                <a:cs typeface="Arial" panose="020B0604020202020204" pitchFamily="34" charset="0"/>
              </a:rPr>
              <a:t>L</a:t>
            </a:r>
            <a:endParaRPr lang="uk-UA" sz="1600" b="1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FB15E66-78DD-A5CF-8D31-FD0F04C43460}"/>
              </a:ext>
            </a:extLst>
          </p:cNvPr>
          <p:cNvSpPr txBox="1"/>
          <p:nvPr/>
        </p:nvSpPr>
        <p:spPr>
          <a:xfrm>
            <a:off x="1696104" y="4146656"/>
            <a:ext cx="457687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uk-UA" sz="1600" dirty="0">
                <a:latin typeface="Arial" panose="020B0604020202020204" pitchFamily="34" charset="0"/>
                <a:cs typeface="Arial" panose="020B0604020202020204" pitchFamily="34" charset="0"/>
              </a:rPr>
              <a:t>–  фактичний час досягнення дальності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i="1" dirty="0">
                <a:latin typeface="Arial" panose="020B0604020202020204" pitchFamily="34" charset="0"/>
                <a:cs typeface="Arial" panose="020B0604020202020204" pitchFamily="34" charset="0"/>
              </a:rPr>
              <a:t>L</a:t>
            </a:r>
            <a:endParaRPr lang="uk-UA" sz="1600" b="1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55EAA1D9-2C74-43E4-7326-638984414086}"/>
                  </a:ext>
                </a:extLst>
              </p:cNvPr>
              <p:cNvSpPr txBox="1"/>
              <p:nvPr/>
            </p:nvSpPr>
            <p:spPr>
              <a:xfrm>
                <a:off x="1305643" y="2747966"/>
                <a:ext cx="603787" cy="39074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UA" b="1" i="1" smtClean="0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ru-UA" b="1" i="1">
                              <a:latin typeface="Cambria Math" panose="02040503050406030204" pitchFamily="18" charset="0"/>
                            </a:rPr>
                            <m:t>𝑽</m:t>
                          </m:r>
                        </m:e>
                        <m:sub>
                          <m:r>
                            <a:rPr lang="ru-UA" b="1" i="1">
                              <a:latin typeface="Cambria Math" panose="02040503050406030204" pitchFamily="18" charset="0"/>
                            </a:rPr>
                            <m:t>𝒄</m:t>
                          </m:r>
                          <m:r>
                            <a:rPr lang="ru-UA" b="1" i="1">
                              <a:latin typeface="Cambria Math" panose="02040503050406030204" pitchFamily="18" charset="0"/>
                            </a:rPr>
                            <m:t>е</m:t>
                          </m:r>
                          <m:r>
                            <a:rPr lang="ru-UA" b="1" i="1">
                              <a:latin typeface="Cambria Math" panose="02040503050406030204" pitchFamily="18" charset="0"/>
                            </a:rPr>
                            <m:t>𝒑</m:t>
                          </m:r>
                        </m:sub>
                      </m:sSub>
                    </m:oMath>
                  </m:oMathPara>
                </a14:m>
                <a:endParaRPr lang="ru-UA" b="1" i="1" dirty="0"/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55EAA1D9-2C74-43E4-7326-63898441408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05643" y="2747966"/>
                <a:ext cx="603787" cy="390748"/>
              </a:xfrm>
              <a:prstGeom prst="rect">
                <a:avLst/>
              </a:prstGeom>
              <a:blipFill>
                <a:blip r:embed="rId14"/>
                <a:stretch>
                  <a:fillRect b="-6250"/>
                </a:stretch>
              </a:blipFill>
            </p:spPr>
            <p:txBody>
              <a:bodyPr/>
              <a:lstStyle/>
              <a:p>
                <a:r>
                  <a:rPr lang="ru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" name="TextBox 19">
            <a:extLst>
              <a:ext uri="{FF2B5EF4-FFF2-40B4-BE49-F238E27FC236}">
                <a16:creationId xmlns:a16="http://schemas.microsoft.com/office/drawing/2014/main" id="{BB23C904-3E8C-F1C7-76F2-F04CEFD92B72}"/>
              </a:ext>
            </a:extLst>
          </p:cNvPr>
          <p:cNvSpPr txBox="1"/>
          <p:nvPr/>
        </p:nvSpPr>
        <p:spPr>
          <a:xfrm>
            <a:off x="1863440" y="2746262"/>
            <a:ext cx="310185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uk-UA" sz="1600" dirty="0">
                <a:latin typeface="Arial" panose="020B0604020202020204" pitchFamily="34" charset="0"/>
                <a:cs typeface="Arial" panose="020B0604020202020204" pitchFamily="34" charset="0"/>
              </a:rPr>
              <a:t>–  середня швидкість польоту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93934B01-B143-F9BF-1C20-CACD7D11A8F0}"/>
              </a:ext>
            </a:extLst>
          </p:cNvPr>
          <p:cNvSpPr txBox="1"/>
          <p:nvPr/>
        </p:nvSpPr>
        <p:spPr>
          <a:xfrm>
            <a:off x="1863440" y="5107248"/>
            <a:ext cx="464183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uk-UA" sz="1600" dirty="0">
                <a:latin typeface="Arial" panose="020B0604020202020204" pitchFamily="34" charset="0"/>
                <a:cs typeface="Arial" panose="020B0604020202020204" pitchFamily="34" charset="0"/>
              </a:rPr>
              <a:t>Вектор відхилень (помилок) параметрів ПНК:</a:t>
            </a:r>
          </a:p>
        </p:txBody>
      </p:sp>
      <p:graphicFrame>
        <p:nvGraphicFramePr>
          <p:cNvPr id="23" name="Об'єкт 22">
            <a:extLst>
              <a:ext uri="{FF2B5EF4-FFF2-40B4-BE49-F238E27FC236}">
                <a16:creationId xmlns:a16="http://schemas.microsoft.com/office/drawing/2014/main" id="{34F1F2E7-86E6-7A45-640A-8FA85434F37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21836751"/>
              </p:ext>
            </p:extLst>
          </p:nvPr>
        </p:nvGraphicFramePr>
        <p:xfrm>
          <a:off x="6600363" y="5087457"/>
          <a:ext cx="2353140" cy="35834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5" imgW="1876271" imgH="285830" progId="Equation.DSMT4">
                  <p:embed/>
                </p:oleObj>
              </mc:Choice>
              <mc:Fallback>
                <p:oleObj name="Equation" r:id="rId15" imgW="1876271" imgH="285830" progId="Equation.DSMT4">
                  <p:embed/>
                  <p:pic>
                    <p:nvPicPr>
                      <p:cNvPr id="18" name="Об'єкт 17">
                        <a:extLst>
                          <a:ext uri="{FF2B5EF4-FFF2-40B4-BE49-F238E27FC236}">
                            <a16:creationId xmlns:a16="http://schemas.microsoft.com/office/drawing/2014/main" id="{34F1F2E7-86E6-7A45-640A-8FA85434F37D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6"/>
                      <a:stretch>
                        <a:fillRect/>
                      </a:stretch>
                    </p:blipFill>
                    <p:spPr>
                      <a:xfrm>
                        <a:off x="6600363" y="5087457"/>
                        <a:ext cx="2353140" cy="35834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25428685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959961-B56B-DFC5-75EA-5B2DBDEE4F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475001A8-81DB-6267-144C-6C2BEB030FA0}"/>
              </a:ext>
            </a:extLst>
          </p:cNvPr>
          <p:cNvSpPr txBox="1"/>
          <p:nvPr/>
        </p:nvSpPr>
        <p:spPr>
          <a:xfrm>
            <a:off x="4786368" y="582142"/>
            <a:ext cx="1921867" cy="369332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uk-UA" dirty="0">
                <a:latin typeface="Arial" panose="020B0604020202020204" pitchFamily="34" charset="0"/>
                <a:cs typeface="Arial" panose="020B0604020202020204" pitchFamily="34" charset="0"/>
              </a:rPr>
              <a:t>Ешелонування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9FA52425-6A86-E4E2-7B95-F49C90815168}"/>
              </a:ext>
            </a:extLst>
          </p:cNvPr>
          <p:cNvSpPr txBox="1"/>
          <p:nvPr/>
        </p:nvSpPr>
        <p:spPr>
          <a:xfrm>
            <a:off x="2192594" y="1414984"/>
            <a:ext cx="1921867" cy="338554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uk-UA" sz="1600" dirty="0">
                <a:latin typeface="Arial" panose="020B0604020202020204" pitchFamily="34" charset="0"/>
                <a:cs typeface="Arial" panose="020B0604020202020204" pitchFamily="34" charset="0"/>
              </a:rPr>
              <a:t>Вертикальне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E9240C78-BD5F-9F88-4D2B-C79BA077440C}"/>
              </a:ext>
            </a:extLst>
          </p:cNvPr>
          <p:cNvSpPr txBox="1"/>
          <p:nvPr/>
        </p:nvSpPr>
        <p:spPr>
          <a:xfrm>
            <a:off x="6946832" y="2102992"/>
            <a:ext cx="1921867" cy="338554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uk-UA" sz="1600" dirty="0">
                <a:latin typeface="Arial" panose="020B0604020202020204" pitchFamily="34" charset="0"/>
                <a:cs typeface="Arial" panose="020B0604020202020204" pitchFamily="34" charset="0"/>
              </a:rPr>
              <a:t>Поздовжнє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954B2784-199A-C070-4E0D-CDD7674EA556}"/>
              </a:ext>
            </a:extLst>
          </p:cNvPr>
          <p:cNvSpPr txBox="1"/>
          <p:nvPr/>
        </p:nvSpPr>
        <p:spPr>
          <a:xfrm>
            <a:off x="9237407" y="2090701"/>
            <a:ext cx="1921867" cy="338554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uk-UA" sz="1600" dirty="0">
                <a:latin typeface="Arial" panose="020B0604020202020204" pitchFamily="34" charset="0"/>
                <a:cs typeface="Arial" panose="020B0604020202020204" pitchFamily="34" charset="0"/>
              </a:rPr>
              <a:t>Бічне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2A9E851F-26F9-9403-9C84-F5E86E61E4B4}"/>
              </a:ext>
            </a:extLst>
          </p:cNvPr>
          <p:cNvSpPr txBox="1"/>
          <p:nvPr/>
        </p:nvSpPr>
        <p:spPr>
          <a:xfrm>
            <a:off x="6866525" y="1493469"/>
            <a:ext cx="4489734" cy="338554"/>
          </a:xfrm>
          <a:prstGeom prst="rect">
            <a:avLst/>
          </a:prstGeom>
          <a:noFill/>
          <a:ln w="19050">
            <a:noFill/>
          </a:ln>
        </p:spPr>
        <p:txBody>
          <a:bodyPr wrap="square" rtlCol="0">
            <a:spAutoFit/>
          </a:bodyPr>
          <a:lstStyle/>
          <a:p>
            <a:r>
              <a:rPr lang="uk-UA" sz="1600" dirty="0">
                <a:latin typeface="Arial" panose="020B0604020202020204" pitchFamily="34" charset="0"/>
                <a:cs typeface="Arial" panose="020B0604020202020204" pitchFamily="34" charset="0"/>
              </a:rPr>
              <a:t>Горизонтальне</a:t>
            </a:r>
          </a:p>
        </p:txBody>
      </p:sp>
      <p:sp>
        <p:nvSpPr>
          <p:cNvPr id="25" name="Прямокутник 24">
            <a:extLst>
              <a:ext uri="{FF2B5EF4-FFF2-40B4-BE49-F238E27FC236}">
                <a16:creationId xmlns:a16="http://schemas.microsoft.com/office/drawing/2014/main" id="{B3D59D97-B12C-6DD2-BA8A-E0030CC017EA}"/>
              </a:ext>
            </a:extLst>
          </p:cNvPr>
          <p:cNvSpPr/>
          <p:nvPr/>
        </p:nvSpPr>
        <p:spPr>
          <a:xfrm>
            <a:off x="6708235" y="1416532"/>
            <a:ext cx="4888579" cy="1428717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UA"/>
          </a:p>
        </p:txBody>
      </p:sp>
      <p:cxnSp>
        <p:nvCxnSpPr>
          <p:cNvPr id="27" name="Пряма сполучна лінія 26">
            <a:extLst>
              <a:ext uri="{FF2B5EF4-FFF2-40B4-BE49-F238E27FC236}">
                <a16:creationId xmlns:a16="http://schemas.microsoft.com/office/drawing/2014/main" id="{E661A769-A22B-9381-D4F5-D1866E55698C}"/>
              </a:ext>
            </a:extLst>
          </p:cNvPr>
          <p:cNvCxnSpPr>
            <a:stCxn id="5" idx="2"/>
            <a:endCxn id="21" idx="0"/>
          </p:cNvCxnSpPr>
          <p:nvPr/>
        </p:nvCxnSpPr>
        <p:spPr>
          <a:xfrm flipH="1">
            <a:off x="3153528" y="951474"/>
            <a:ext cx="2593774" cy="46351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 сполучна лінія 28">
            <a:extLst>
              <a:ext uri="{FF2B5EF4-FFF2-40B4-BE49-F238E27FC236}">
                <a16:creationId xmlns:a16="http://schemas.microsoft.com/office/drawing/2014/main" id="{1BFC832F-EDC2-871F-61C2-610621C24A19}"/>
              </a:ext>
            </a:extLst>
          </p:cNvPr>
          <p:cNvCxnSpPr>
            <a:cxnSpLocks/>
            <a:stCxn id="5" idx="2"/>
            <a:endCxn id="25" idx="0"/>
          </p:cNvCxnSpPr>
          <p:nvPr/>
        </p:nvCxnSpPr>
        <p:spPr>
          <a:xfrm>
            <a:off x="5747302" y="951474"/>
            <a:ext cx="3405223" cy="46505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33" name="Об'єкт 32">
            <a:extLst>
              <a:ext uri="{FF2B5EF4-FFF2-40B4-BE49-F238E27FC236}">
                <a16:creationId xmlns:a16="http://schemas.microsoft.com/office/drawing/2014/main" id="{CE6E9A31-2CC5-96C8-EAA0-8B7872ECAE7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66659080"/>
              </p:ext>
            </p:extLst>
          </p:nvPr>
        </p:nvGraphicFramePr>
        <p:xfrm>
          <a:off x="826592" y="2130891"/>
          <a:ext cx="3990236" cy="441527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2" imgW="5088553" imgH="5634644" progId="Visio.Drawing.11">
                  <p:embed/>
                </p:oleObj>
              </mc:Choice>
              <mc:Fallback>
                <p:oleObj r:id="rId2" imgW="5088553" imgH="5634644" progId="Visio.Drawing.11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26592" y="2130891"/>
                        <a:ext cx="3990236" cy="4415272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49065477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іс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іс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266</TotalTime>
  <Words>372</Words>
  <Application>Microsoft Office PowerPoint</Application>
  <PresentationFormat>Широкий екран</PresentationFormat>
  <Paragraphs>52</Paragraphs>
  <Slides>7</Slides>
  <Notes>1</Notes>
  <HiddenSlides>0</HiddenSlides>
  <MMClips>0</MMClips>
  <ScaleCrop>false</ScaleCrop>
  <HeadingPairs>
    <vt:vector size="8" baseType="variant">
      <vt:variant>
        <vt:lpstr>Використані шрифти</vt:lpstr>
      </vt:variant>
      <vt:variant>
        <vt:i4>6</vt:i4>
      </vt:variant>
      <vt:variant>
        <vt:lpstr>Тема</vt:lpstr>
      </vt:variant>
      <vt:variant>
        <vt:i4>1</vt:i4>
      </vt:variant>
      <vt:variant>
        <vt:lpstr>Вбудовані сервери OLE</vt:lpstr>
      </vt:variant>
      <vt:variant>
        <vt:i4>2</vt:i4>
      </vt:variant>
      <vt:variant>
        <vt:lpstr>Заголовки слайдів</vt:lpstr>
      </vt:variant>
      <vt:variant>
        <vt:i4>7</vt:i4>
      </vt:variant>
    </vt:vector>
  </HeadingPairs>
  <TitlesOfParts>
    <vt:vector size="16" baseType="lpstr">
      <vt:lpstr>Arial</vt:lpstr>
      <vt:lpstr>Calibri</vt:lpstr>
      <vt:lpstr>Calibri Light</vt:lpstr>
      <vt:lpstr>Cambria Math</vt:lpstr>
      <vt:lpstr>Symbol</vt:lpstr>
      <vt:lpstr>Times New Roman</vt:lpstr>
      <vt:lpstr>Тема Office</vt:lpstr>
      <vt:lpstr>Visio.Drawing.11</vt:lpstr>
      <vt:lpstr>Equation</vt:lpstr>
      <vt:lpstr>Лекція 1.  Принцип побудови та алгоритмічного забезпечення ПНК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Лекція 1.  Принцип побудови та алгоритмічного забезпечення ПНК</dc:title>
  <dc:creator>Дмитрий Сокол</dc:creator>
  <cp:lastModifiedBy>Дмитрий Сокол</cp:lastModifiedBy>
  <cp:revision>16</cp:revision>
  <dcterms:created xsi:type="dcterms:W3CDTF">2024-02-20T17:45:21Z</dcterms:created>
  <dcterms:modified xsi:type="dcterms:W3CDTF">2024-02-21T12:16:28Z</dcterms:modified>
</cp:coreProperties>
</file>