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0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6C536-4042-4889-90FC-5296674E1819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6C95F-6BB4-432D-B1E0-B0438F1384F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302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6C95F-6BB4-432D-B1E0-B0438F1384F9}" type="slidenum">
              <a:rPr lang="ru-UA" smtClean="0"/>
              <a:t>2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97019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46EF2-B8DE-4DA8-8FCA-665044BF3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4EB19FC-4460-FD25-50F2-BF10B9E2E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FB44AE-15D1-AC67-CF4B-89F35BE6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C99A2D8-01E3-4D22-8112-89ADF0F8F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8A545E-5CB7-46CD-D32B-3D4D609FF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4511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79428-9701-C75E-8877-B518F6E4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BABD9FE-2701-8D5C-3EA7-7E7EEF364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B1810C-47D4-D59B-5119-94180231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7EC83CE-5002-F8F2-6505-C0B984E0C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4F73836-7F12-CDB6-8867-60C9B5B1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1819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F1723D3-F67A-FED8-A400-A5133FA25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81BE48D-C34D-C714-B415-0F78A8B26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D3FE9E-03CA-05F7-0885-039C28F3A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0EE695B-69B2-DB1D-9B57-66EB0F21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5FD4E29-6F81-F422-6F3D-A1DA7A01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722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E69005-BB66-5567-82B8-C3B643BF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30D56B-7AED-9E9C-CA90-B0E7359AE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451C529-A167-08C6-E806-86E00A9C6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2F1C72-B328-988C-7845-ADCC184CC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9B80D31-10FB-7178-E7AB-E10E5216D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795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67701-ECB9-44DE-A7AD-A644476B3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A4CD776-97BC-78CA-649B-8F8CE04B5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FC7BA8-7104-F137-E4AF-84FE8124E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F119A3A-1A16-0F42-C26B-1DE8CF2B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0E9C02F-5A99-4FFC-EE84-5FD8D6FB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4780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45294C-2075-F7D5-1134-67FE5B3D8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3B9558-0400-3C5A-3CA4-535A2C146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0A57544-30E8-481B-50AB-3F9D1F48E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251645-82ED-98A5-3132-FF8DC82B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F0EC135-3C53-0580-D6AF-DC56DC7F4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5C69E6-5618-E8BD-B57A-2CF674B69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0386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A25DD-5625-B60C-5317-2B22DC27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1CFE096-8B9D-3B9A-8DB8-F5BF2FC30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F5D1EB7-0ACA-08D9-B827-8D0ED485A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0AAFD6A-D7A2-EBDC-4BA9-572F6C73D3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2CE225A-E7BB-60E4-F9EE-3C6F00A65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C3368BF-78F3-6A76-87FF-80AA676D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8BE2A63-FCA0-572C-97BC-F4B92D43A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AE26CBE-0125-83E3-6089-5A244C62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2970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BE4DB-4C7E-B4B4-6FFC-DB618AAC9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0BDFF03-A023-0E8C-E1B9-B7E2C8264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390F4BA-5D41-AB4B-1961-F6FDBB43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D948465-14F2-6AEC-A810-6C9953B1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6047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B28935E-314B-BE57-D01C-33EF0355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CF28F96F-E8AC-F621-BF7E-A39D8241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4FB6720-CC25-7A15-B093-743EA083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9428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0C6924-62EA-FE0B-9E6F-678B26B8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E292C0-3297-9C70-E3E9-6629C8692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645263B-A074-50CB-4071-B020D3618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8E312C7-7BE5-E4AD-D672-EFB088C4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7E2DD3-E459-E608-DFE1-8CB76DE7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145B5C1-E80F-8509-27D6-E2D1F5BA7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5829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77DB8-EF46-90CB-139A-2AC83C85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11F946B-1EF8-DA0F-D180-852F8BF0E3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140F2BB-903D-FCF3-D8FC-343A59986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6881833-B9D9-B144-B0A3-F0099EAD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61049BC-514F-5330-B184-6AFBB3754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434A69-41A8-97FB-4066-DB7268EB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913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69E85EE-0370-3246-2D95-AEDA05559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4469D68-4116-5137-700C-F972976EE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64722DF-DE43-B24E-DC00-EA9D6923A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76FAD-E753-4004-96B7-4BCF981880A2}" type="datetimeFigureOut">
              <a:rPr lang="ru-UA" smtClean="0"/>
              <a:t>21.02.2024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8B9E2BC-BA6B-D72E-3B02-1CFF9C9FC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7C149A-EEB7-3552-CAD9-88D6404D7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431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emf"/><Relationship Id="rId3" Type="http://schemas.openxmlformats.org/officeDocument/2006/relationships/oleObject" Target="../embeddings/oleObject2.bin"/><Relationship Id="rId7" Type="http://schemas.openxmlformats.org/officeDocument/2006/relationships/image" Target="../media/image5.png"/><Relationship Id="rId12" Type="http://schemas.openxmlformats.org/officeDocument/2006/relationships/oleObject" Target="../embeddings/oleObject6.bin"/><Relationship Id="rId2" Type="http://schemas.openxmlformats.org/officeDocument/2006/relationships/image" Target="../media/image2.png"/><Relationship Id="rId16" Type="http://schemas.openxmlformats.org/officeDocument/2006/relationships/image" Target="../media/image8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11" Type="http://schemas.openxmlformats.org/officeDocument/2006/relationships/image" Target="../media/image6.e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7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3.emf"/><Relationship Id="rId9" Type="http://schemas.openxmlformats.org/officeDocument/2006/relationships/image" Target="../media/image5.emf"/><Relationship Id="rId1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7B77D8-D9A5-5739-1657-C885AEFBA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10" y="1406011"/>
            <a:ext cx="11454580" cy="3077497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Лекція 1.</a:t>
            </a:r>
            <a:b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Принцип побудови та алгоритмічного забезпечення ПНК</a:t>
            </a:r>
          </a:p>
        </p:txBody>
      </p:sp>
    </p:spTree>
    <p:extLst>
      <p:ext uri="{BB962C8B-B14F-4D97-AF65-F5344CB8AC3E}">
        <p14:creationId xmlns:p14="http://schemas.microsoft.com/office/powerpoint/2010/main" val="294370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86206-8AB5-561A-E64E-8E9F3E16D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FEA938D-45EA-31D1-2586-32A31D2648DE}"/>
              </a:ext>
            </a:extLst>
          </p:cNvPr>
          <p:cNvSpPr txBox="1"/>
          <p:nvPr/>
        </p:nvSpPr>
        <p:spPr>
          <a:xfrm>
            <a:off x="757084" y="566678"/>
            <a:ext cx="10677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Пілотажно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-навігаційні комплекси (ПНК) – сукупність бортових функціонально об'єднаних інформаційних засобів (датчиків), 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обчислювально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-програмних систем, систем автоматичного управління, систем індикації та сигналізації, призначених для вирішення завдань літаководіння і забезпечення роботи інших бортових систем ЛА.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8DFFC15-60CE-3713-6F51-8F309C056399}"/>
              </a:ext>
            </a:extLst>
          </p:cNvPr>
          <p:cNvSpPr txBox="1"/>
          <p:nvPr/>
        </p:nvSpPr>
        <p:spPr>
          <a:xfrm>
            <a:off x="835743" y="2436516"/>
            <a:ext cx="10948220" cy="1287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  <a:tabLst>
                <a:tab pos="685800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Датчики навігаційної інформації: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389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датчики навігаційних параметрів стану – визначення відносних координат місцезнаходження ЛА;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389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датчики навігаційних параметрів руху – вимірюють параметри вектора швидкості і його складові.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EA4547-9BBD-3E3F-F149-019A78750CA6}"/>
              </a:ext>
            </a:extLst>
          </p:cNvPr>
          <p:cNvSpPr txBox="1"/>
          <p:nvPr/>
        </p:nvSpPr>
        <p:spPr>
          <a:xfrm>
            <a:off x="835743" y="4393557"/>
            <a:ext cx="10948220" cy="2118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  <a:tabLst>
                <a:tab pos="685800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Датчики пілотажної інформації: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389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вимірюють параметри польоту, які характеризують кутовий рух ЛА: кути крену, тангажу, рискання і їх кутові швидкості;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389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датчики, що характеризують стан ЛА відносно набігаючого потоку: кути атаки і ковзання, повітряна швидкість, числа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Маха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343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11AD2-487F-6F49-047B-C102AF8CF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F91B15E-CF71-4F48-8FF3-D6F6DE43E1C9}"/>
              </a:ext>
            </a:extLst>
          </p:cNvPr>
          <p:cNvSpPr txBox="1"/>
          <p:nvPr/>
        </p:nvSpPr>
        <p:spPr>
          <a:xfrm>
            <a:off x="835743" y="688256"/>
            <a:ext cx="10677832" cy="128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БПНК-1 – для регіональних літаків цивільної авіації;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БПНК-2 – для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середньомагістральних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літаків;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БПНК-3 – для магістральних літаків.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6A131C-625F-42E3-B920-D3ADE5C02363}"/>
              </a:ext>
            </a:extLst>
          </p:cNvPr>
          <p:cNvSpPr txBox="1"/>
          <p:nvPr/>
        </p:nvSpPr>
        <p:spPr>
          <a:xfrm>
            <a:off x="835743" y="2492476"/>
            <a:ext cx="10677832" cy="2950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функціональні блоки ПНК: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389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 –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інерціальна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навігаційна система;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389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ІКВ –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інерціальна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курсовертикаль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389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СКВ – система курсу і вертикалі;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389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ДВШЗ – допплерівській вимірювач швидкості і кута зносу;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389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ІК ВШП – інформаційний комплекс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висотно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-швидкісних параметрів;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83895" algn="l"/>
              </a:tabLs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СПС – система повітряних сигналів.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684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'єкт 3">
            <a:extLst>
              <a:ext uri="{FF2B5EF4-FFF2-40B4-BE49-F238E27FC236}">
                <a16:creationId xmlns:a16="http://schemas.microsoft.com/office/drawing/2014/main" id="{962ABB7C-F9DF-797D-FFF5-F891272CC6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82729"/>
              </p:ext>
            </p:extLst>
          </p:nvPr>
        </p:nvGraphicFramePr>
        <p:xfrm>
          <a:off x="4027487" y="648929"/>
          <a:ext cx="4137025" cy="535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332326" imgH="8206693" progId="Visio.Drawing.11">
                  <p:embed/>
                </p:oleObj>
              </mc:Choice>
              <mc:Fallback>
                <p:oleObj r:id="rId2" imgW="6332326" imgH="8206693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7" y="648929"/>
                        <a:ext cx="4137025" cy="535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4486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342DE-F0EF-B2EF-2D49-27CFC470C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A78C1CF-0AB6-3F00-21E7-055418B78C39}"/>
              </a:ext>
            </a:extLst>
          </p:cNvPr>
          <p:cNvSpPr txBox="1"/>
          <p:nvPr/>
        </p:nvSpPr>
        <p:spPr>
          <a:xfrm>
            <a:off x="3426542" y="825908"/>
            <a:ext cx="5338916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ЗАГАЛЬНІ ЗАВДАННЯ (ПНК)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A6AD43-988F-FA0C-882E-D8A8B7C40BD8}"/>
              </a:ext>
            </a:extLst>
          </p:cNvPr>
          <p:cNvSpPr txBox="1"/>
          <p:nvPr/>
        </p:nvSpPr>
        <p:spPr>
          <a:xfrm>
            <a:off x="757084" y="2212258"/>
            <a:ext cx="2669457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побудови навігаційної програми польоту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7C4404-817C-EA95-C183-89951558C627}"/>
              </a:ext>
            </a:extLst>
          </p:cNvPr>
          <p:cNvSpPr txBox="1"/>
          <p:nvPr/>
        </p:nvSpPr>
        <p:spPr>
          <a:xfrm>
            <a:off x="3748550" y="2215873"/>
            <a:ext cx="221225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Навігаційні завдання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9BB917-BFEA-ADD9-0ED6-81EB7F871F29}"/>
              </a:ext>
            </a:extLst>
          </p:cNvPr>
          <p:cNvSpPr txBox="1"/>
          <p:nvPr/>
        </p:nvSpPr>
        <p:spPr>
          <a:xfrm>
            <a:off x="6282813" y="2212257"/>
            <a:ext cx="221225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Пілотажні завдання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B5FDB4-33BC-8980-F73D-034662FB3DD0}"/>
              </a:ext>
            </a:extLst>
          </p:cNvPr>
          <p:cNvSpPr txBox="1"/>
          <p:nvPr/>
        </p:nvSpPr>
        <p:spPr>
          <a:xfrm>
            <a:off x="8817076" y="2212257"/>
            <a:ext cx="2617839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Задачі контролю ПНК та режимів польоту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8FDA87-A8AA-959B-5D76-52133020AF02}"/>
              </a:ext>
            </a:extLst>
          </p:cNvPr>
          <p:cNvSpPr txBox="1"/>
          <p:nvPr/>
        </p:nvSpPr>
        <p:spPr>
          <a:xfrm>
            <a:off x="757083" y="3135588"/>
            <a:ext cx="2669458" cy="20313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автоматичного введення вихідних даних і програми польоту;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розрахунок даних, що визначають заданий маршрут, параметри ліній заданого шляху, набору висоти і зниження, розвороти тощо.</a:t>
            </a:r>
            <a:endParaRPr lang="uk-U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F99A8C-C271-BCED-CA2D-CE458C3882AE}"/>
              </a:ext>
            </a:extLst>
          </p:cNvPr>
          <p:cNvSpPr txBox="1"/>
          <p:nvPr/>
        </p:nvSpPr>
        <p:spPr>
          <a:xfrm>
            <a:off x="3748547" y="2862204"/>
            <a:ext cx="2212257" cy="310854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перетворення координат, визначення параметрів польоту;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 просторово-часового графіка польоту;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корекція координат місця розташування</a:t>
            </a:r>
            <a:r>
              <a:rPr lang="uk-UA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параметрів вітру;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передпосадкове маневрування і захід на посадку.</a:t>
            </a:r>
            <a:endParaRPr lang="uk-U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6DB65E1-666C-89DA-BB4A-74DCEBC37B85}"/>
              </a:ext>
            </a:extLst>
          </p:cNvPr>
          <p:cNvSpPr txBox="1"/>
          <p:nvPr/>
        </p:nvSpPr>
        <p:spPr>
          <a:xfrm>
            <a:off x="6282810" y="2862204"/>
            <a:ext cx="2212257" cy="332398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автоматизацію управління при зльоті і наборі висоти</a:t>
            </a:r>
            <a:r>
              <a:rPr lang="uk-UA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автоматичну стабілізацію кутового положення ЛА, швидкості і висоти;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автоматизацію польоту за маршрутом, групового польоту, автоматизацію посадки.</a:t>
            </a:r>
            <a:endParaRPr lang="uk-U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590EF2-FFE6-8924-6123-73B1CF65AD60}"/>
              </a:ext>
            </a:extLst>
          </p:cNvPr>
          <p:cNvSpPr txBox="1"/>
          <p:nvPr/>
        </p:nvSpPr>
        <p:spPr>
          <a:xfrm>
            <a:off x="8817071" y="2858588"/>
            <a:ext cx="2617839" cy="246221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безпосередній контроль працездатності підсистем ПНК;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 реконфігурації ПНК при відмовах окремих підсистем</a:t>
            </a:r>
            <a:r>
              <a:rPr lang="uk-UA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попередження екіпажу про аварійні ситуації або неприпустимі режими польоту.</a:t>
            </a:r>
            <a:endParaRPr lang="uk-U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Пряма сполучна лінія 29">
            <a:extLst>
              <a:ext uri="{FF2B5EF4-FFF2-40B4-BE49-F238E27FC236}">
                <a16:creationId xmlns:a16="http://schemas.microsoft.com/office/drawing/2014/main" id="{D5C1D063-5755-86EA-BCAC-2C409C264089}"/>
              </a:ext>
            </a:extLst>
          </p:cNvPr>
          <p:cNvCxnSpPr>
            <a:stCxn id="5" idx="2"/>
            <a:endCxn id="2" idx="0"/>
          </p:cNvCxnSpPr>
          <p:nvPr/>
        </p:nvCxnSpPr>
        <p:spPr>
          <a:xfrm flipH="1">
            <a:off x="2091813" y="1195240"/>
            <a:ext cx="4004187" cy="101701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 сполучна лінія 31">
            <a:extLst>
              <a:ext uri="{FF2B5EF4-FFF2-40B4-BE49-F238E27FC236}">
                <a16:creationId xmlns:a16="http://schemas.microsoft.com/office/drawing/2014/main" id="{CF4B2218-2B22-D388-6E64-B76436D2BCDA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4854678" y="1195240"/>
            <a:ext cx="1241322" cy="102063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 сполучна лінія 33">
            <a:extLst>
              <a:ext uri="{FF2B5EF4-FFF2-40B4-BE49-F238E27FC236}">
                <a16:creationId xmlns:a16="http://schemas.microsoft.com/office/drawing/2014/main" id="{BBA1C2AF-D568-88AB-E739-8F78B0689429}"/>
              </a:ext>
            </a:extLst>
          </p:cNvPr>
          <p:cNvCxnSpPr>
            <a:stCxn id="5" idx="2"/>
            <a:endCxn id="7" idx="0"/>
          </p:cNvCxnSpPr>
          <p:nvPr/>
        </p:nvCxnSpPr>
        <p:spPr>
          <a:xfrm>
            <a:off x="6096000" y="1195240"/>
            <a:ext cx="1292941" cy="101701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 сполучна лінія 35">
            <a:extLst>
              <a:ext uri="{FF2B5EF4-FFF2-40B4-BE49-F238E27FC236}">
                <a16:creationId xmlns:a16="http://schemas.microsoft.com/office/drawing/2014/main" id="{A4F141DC-92F0-9C97-7DEA-28BCEAE6ECCA}"/>
              </a:ext>
            </a:extLst>
          </p:cNvPr>
          <p:cNvCxnSpPr>
            <a:stCxn id="5" idx="2"/>
            <a:endCxn id="8" idx="0"/>
          </p:cNvCxnSpPr>
          <p:nvPr/>
        </p:nvCxnSpPr>
        <p:spPr>
          <a:xfrm>
            <a:off x="6096000" y="1195240"/>
            <a:ext cx="4029996" cy="101701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0617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1E1BC-92A7-5828-DC6C-C1540A5DE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7F845CD-BEEB-88B4-175B-DD0EC4197DB2}"/>
              </a:ext>
            </a:extLst>
          </p:cNvPr>
          <p:cNvSpPr txBox="1"/>
          <p:nvPr/>
        </p:nvSpPr>
        <p:spPr>
          <a:xfrm>
            <a:off x="3481300" y="1870628"/>
            <a:ext cx="64913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–  відхилення параметра вектору стану від програмного значення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225E513-D769-7FD1-A338-15CB525D8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6787" y="530831"/>
            <a:ext cx="2678426" cy="1245523"/>
          </a:xfrm>
          <a:prstGeom prst="rect">
            <a:avLst/>
          </a:prstGeom>
        </p:spPr>
      </p:pic>
      <p:graphicFrame>
        <p:nvGraphicFramePr>
          <p:cNvPr id="3" name="Об'єкт 2">
            <a:extLst>
              <a:ext uri="{FF2B5EF4-FFF2-40B4-BE49-F238E27FC236}">
                <a16:creationId xmlns:a16="http://schemas.microsoft.com/office/drawing/2014/main" id="{CDF2DC7B-A042-D089-581B-1236034EB8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325189"/>
              </p:ext>
            </p:extLst>
          </p:nvPr>
        </p:nvGraphicFramePr>
        <p:xfrm>
          <a:off x="1365455" y="1883817"/>
          <a:ext cx="661299" cy="342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33506" imgH="276110" progId="Equation.DSMT4">
                  <p:embed/>
                </p:oleObj>
              </mc:Choice>
              <mc:Fallback>
                <p:oleObj name="Equation" r:id="rId3" imgW="533506" imgH="27611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65455" y="1883817"/>
                        <a:ext cx="661299" cy="3424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'єкт 3">
            <a:extLst>
              <a:ext uri="{FF2B5EF4-FFF2-40B4-BE49-F238E27FC236}">
                <a16:creationId xmlns:a16="http://schemas.microsoft.com/office/drawing/2014/main" id="{BADA5A11-B6B1-B9AE-CC09-1828B4D0DD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791455"/>
              </p:ext>
            </p:extLst>
          </p:nvPr>
        </p:nvGraphicFramePr>
        <p:xfrm>
          <a:off x="2368192" y="1855239"/>
          <a:ext cx="1113108" cy="371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28698" imgH="276110" progId="Equation.DSMT4">
                  <p:embed/>
                </p:oleObj>
              </mc:Choice>
              <mc:Fallback>
                <p:oleObj name="Equation" r:id="rId5" imgW="828698" imgH="27611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68192" y="1855239"/>
                        <a:ext cx="1113108" cy="3710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01AB25B-5D95-A1B8-7382-361A41F48F2E}"/>
              </a:ext>
            </a:extLst>
          </p:cNvPr>
          <p:cNvSpPr txBox="1"/>
          <p:nvPr/>
        </p:nvSpPr>
        <p:spPr>
          <a:xfrm>
            <a:off x="2047530" y="1855239"/>
            <a:ext cx="299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0ADBD28-01B0-1DE7-2645-4E34A938F09E}"/>
                  </a:ext>
                </a:extLst>
              </p:cNvPr>
              <p:cNvSpPr txBox="1"/>
              <p:nvPr/>
            </p:nvSpPr>
            <p:spPr>
              <a:xfrm>
                <a:off x="1293519" y="3207559"/>
                <a:ext cx="805170" cy="3942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b="1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b="1" i="1" smtClean="0">
                              <a:latin typeface="Cambria Math" panose="02040503050406030204" pitchFamily="18" charset="0"/>
                            </a:rPr>
                            <m:t>𝚫</m:t>
                          </m:r>
                        </m:e>
                        <m:sub>
                          <m:r>
                            <a:rPr lang="ru-UA" b="1" i="1" smtClean="0">
                              <a:latin typeface="Cambria Math" panose="02040503050406030204" pitchFamily="18" charset="0"/>
                            </a:rPr>
                            <m:t>𝐢</m:t>
                          </m:r>
                          <m:r>
                            <a:rPr lang="ru-UA" b="0" smtClean="0">
                              <a:latin typeface="Cambria Math" panose="02040503050406030204" pitchFamily="18" charset="0"/>
                            </a:rPr>
                            <m:t>г</m:t>
                          </m:r>
                          <m:r>
                            <a:rPr lang="ru-UA" b="1" i="1" smtClean="0">
                              <a:latin typeface="Cambria Math" panose="02040503050406030204" pitchFamily="18" charset="0"/>
                            </a:rPr>
                            <m:t>𝐩</m:t>
                          </m:r>
                        </m:sub>
                      </m:sSub>
                      <m:d>
                        <m:dPr>
                          <m:ctrlPr>
                            <a:rPr lang="ru-UA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UA" b="1" i="1" smtClean="0">
                              <a:latin typeface="Cambria Math" panose="02040503050406030204" pitchFamily="18" charset="0"/>
                            </a:rPr>
                            <m:t>𝐭</m:t>
                          </m:r>
                        </m:e>
                      </m:d>
                    </m:oMath>
                  </m:oMathPara>
                </a14:m>
                <a:endParaRPr lang="ru-UA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0ADBD28-01B0-1DE7-2645-4E34A938F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519" y="3207559"/>
                <a:ext cx="805170" cy="394210"/>
              </a:xfrm>
              <a:prstGeom prst="rect">
                <a:avLst/>
              </a:prstGeom>
              <a:blipFill>
                <a:blip r:embed="rId7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Об'єкт 9">
            <a:extLst>
              <a:ext uri="{FF2B5EF4-FFF2-40B4-BE49-F238E27FC236}">
                <a16:creationId xmlns:a16="http://schemas.microsoft.com/office/drawing/2014/main" id="{654D7DC7-F4F6-ECEA-8DE9-C99094A41C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53633"/>
              </p:ext>
            </p:extLst>
          </p:nvPr>
        </p:nvGraphicFramePr>
        <p:xfrm>
          <a:off x="1410032" y="3685263"/>
          <a:ext cx="227281" cy="3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76" imgH="247671" progId="Equation.DSMT4">
                  <p:embed/>
                </p:oleObj>
              </mc:Choice>
              <mc:Fallback>
                <p:oleObj name="Equation" r:id="rId8" imgW="152276" imgH="24767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10032" y="3685263"/>
                        <a:ext cx="227281" cy="369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'єкт 10">
            <a:extLst>
              <a:ext uri="{FF2B5EF4-FFF2-40B4-BE49-F238E27FC236}">
                <a16:creationId xmlns:a16="http://schemas.microsoft.com/office/drawing/2014/main" id="{6826B6DB-A3C9-BEB1-2609-7A56219978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456831"/>
              </p:ext>
            </p:extLst>
          </p:nvPr>
        </p:nvGraphicFramePr>
        <p:xfrm>
          <a:off x="1397048" y="4146656"/>
          <a:ext cx="299056" cy="394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9515" imgH="276110" progId="Equation.DSMT4">
                  <p:embed/>
                </p:oleObj>
              </mc:Choice>
              <mc:Fallback>
                <p:oleObj name="Equation" r:id="rId10" imgW="209515" imgH="27611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397048" y="4146656"/>
                        <a:ext cx="299056" cy="3942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'єкт 11">
            <a:extLst>
              <a:ext uri="{FF2B5EF4-FFF2-40B4-BE49-F238E27FC236}">
                <a16:creationId xmlns:a16="http://schemas.microsoft.com/office/drawing/2014/main" id="{57EE067C-D97E-0489-EBB0-388A785EC8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640910"/>
              </p:ext>
            </p:extLst>
          </p:nvPr>
        </p:nvGraphicFramePr>
        <p:xfrm>
          <a:off x="1365455" y="2332892"/>
          <a:ext cx="484165" cy="342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0590" imgH="276110" progId="Equation.DSMT4">
                  <p:embed/>
                </p:oleObj>
              </mc:Choice>
              <mc:Fallback>
                <p:oleObj name="Equation" r:id="rId12" imgW="390590" imgH="27611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365455" y="2332892"/>
                        <a:ext cx="484165" cy="3424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DF57AD5-F08A-406D-B0EC-CBC1B2E7C0BD}"/>
              </a:ext>
            </a:extLst>
          </p:cNvPr>
          <p:cNvSpPr txBox="1"/>
          <p:nvPr/>
        </p:nvSpPr>
        <p:spPr>
          <a:xfrm>
            <a:off x="1849621" y="2308770"/>
            <a:ext cx="21226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–  пройдений шлях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B0C387-3E86-25A6-8B85-2620E548B252}"/>
              </a:ext>
            </a:extLst>
          </p:cNvPr>
          <p:cNvSpPr txBox="1"/>
          <p:nvPr/>
        </p:nvSpPr>
        <p:spPr>
          <a:xfrm>
            <a:off x="2047530" y="3205855"/>
            <a:ext cx="47072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–  граничне допустиме значення </a:t>
            </a:r>
            <a:r>
              <a:rPr lang="uk-UA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-ї координати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902980F-A86D-D79F-88C0-7EEABDE04C9A}"/>
              </a:ext>
            </a:extLst>
          </p:cNvPr>
          <p:cNvSpPr txBox="1"/>
          <p:nvPr/>
        </p:nvSpPr>
        <p:spPr>
          <a:xfrm>
            <a:off x="1637313" y="3683327"/>
            <a:ext cx="4085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–  заданий час досягнення дальності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uk-UA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B15E66-78DD-A5CF-8D31-FD0F04C43460}"/>
              </a:ext>
            </a:extLst>
          </p:cNvPr>
          <p:cNvSpPr txBox="1"/>
          <p:nvPr/>
        </p:nvSpPr>
        <p:spPr>
          <a:xfrm>
            <a:off x="1696104" y="4146656"/>
            <a:ext cx="45768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–  фактичний час досягнення дальності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uk-UA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5EAA1D9-2C74-43E4-7326-638984414086}"/>
                  </a:ext>
                </a:extLst>
              </p:cNvPr>
              <p:cNvSpPr txBox="1"/>
              <p:nvPr/>
            </p:nvSpPr>
            <p:spPr>
              <a:xfrm>
                <a:off x="1305643" y="2747966"/>
                <a:ext cx="603787" cy="3907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b="1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b="1" i="1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ru-UA" b="1" i="1">
                              <a:latin typeface="Cambria Math" panose="02040503050406030204" pitchFamily="18" charset="0"/>
                            </a:rPr>
                            <m:t>𝒄</m:t>
                          </m:r>
                          <m:r>
                            <a:rPr lang="ru-UA" b="1" i="1">
                              <a:latin typeface="Cambria Math" panose="02040503050406030204" pitchFamily="18" charset="0"/>
                            </a:rPr>
                            <m:t>е</m:t>
                          </m:r>
                          <m:r>
                            <a:rPr lang="ru-UA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</m:oMath>
                  </m:oMathPara>
                </a14:m>
                <a:endParaRPr lang="ru-UA" b="1" i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5EAA1D9-2C74-43E4-7326-6389844140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643" y="2747966"/>
                <a:ext cx="603787" cy="390748"/>
              </a:xfrm>
              <a:prstGeom prst="rect">
                <a:avLst/>
              </a:prstGeom>
              <a:blipFill>
                <a:blip r:embed="rId14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BB23C904-3E8C-F1C7-76F2-F04CEFD92B72}"/>
              </a:ext>
            </a:extLst>
          </p:cNvPr>
          <p:cNvSpPr txBox="1"/>
          <p:nvPr/>
        </p:nvSpPr>
        <p:spPr>
          <a:xfrm>
            <a:off x="1863440" y="2746262"/>
            <a:ext cx="3101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–  середня швидкість польоту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3934B01-B143-F9BF-1C20-CACD7D11A8F0}"/>
              </a:ext>
            </a:extLst>
          </p:cNvPr>
          <p:cNvSpPr txBox="1"/>
          <p:nvPr/>
        </p:nvSpPr>
        <p:spPr>
          <a:xfrm>
            <a:off x="1863440" y="5107248"/>
            <a:ext cx="4641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Вектор відхилень (помилок) параметрів ПНК:</a:t>
            </a:r>
          </a:p>
        </p:txBody>
      </p:sp>
      <p:graphicFrame>
        <p:nvGraphicFramePr>
          <p:cNvPr id="23" name="Об'єкт 22">
            <a:extLst>
              <a:ext uri="{FF2B5EF4-FFF2-40B4-BE49-F238E27FC236}">
                <a16:creationId xmlns:a16="http://schemas.microsoft.com/office/drawing/2014/main" id="{34F1F2E7-86E6-7A45-640A-8FA85434F3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836751"/>
              </p:ext>
            </p:extLst>
          </p:nvPr>
        </p:nvGraphicFramePr>
        <p:xfrm>
          <a:off x="6600363" y="5087457"/>
          <a:ext cx="2353140" cy="358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876271" imgH="285830" progId="Equation.DSMT4">
                  <p:embed/>
                </p:oleObj>
              </mc:Choice>
              <mc:Fallback>
                <p:oleObj name="Equation" r:id="rId15" imgW="1876271" imgH="285830" progId="Equation.DSMT4">
                  <p:embed/>
                  <p:pic>
                    <p:nvPicPr>
                      <p:cNvPr id="18" name="Об'єкт 17">
                        <a:extLst>
                          <a:ext uri="{FF2B5EF4-FFF2-40B4-BE49-F238E27FC236}">
                            <a16:creationId xmlns:a16="http://schemas.microsoft.com/office/drawing/2014/main" id="{34F1F2E7-86E6-7A45-640A-8FA85434F3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00363" y="5087457"/>
                        <a:ext cx="2353140" cy="3583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4286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59961-B56B-DFC5-75EA-5B2DBDEE4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75001A8-81DB-6267-144C-6C2BEB030FA0}"/>
              </a:ext>
            </a:extLst>
          </p:cNvPr>
          <p:cNvSpPr txBox="1"/>
          <p:nvPr/>
        </p:nvSpPr>
        <p:spPr>
          <a:xfrm>
            <a:off x="4786368" y="582142"/>
            <a:ext cx="1921867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Ешелонування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FA52425-6A86-E4E2-7B95-F49C90815168}"/>
              </a:ext>
            </a:extLst>
          </p:cNvPr>
          <p:cNvSpPr txBox="1"/>
          <p:nvPr/>
        </p:nvSpPr>
        <p:spPr>
          <a:xfrm>
            <a:off x="2192594" y="1414984"/>
            <a:ext cx="1921867" cy="3385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Вертикальне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240C78-BD5F-9F88-4D2B-C79BA077440C}"/>
              </a:ext>
            </a:extLst>
          </p:cNvPr>
          <p:cNvSpPr txBox="1"/>
          <p:nvPr/>
        </p:nvSpPr>
        <p:spPr>
          <a:xfrm>
            <a:off x="6946832" y="2102992"/>
            <a:ext cx="1921867" cy="3385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Поздовжнє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54B2784-199A-C070-4E0D-CDD7674EA556}"/>
              </a:ext>
            </a:extLst>
          </p:cNvPr>
          <p:cNvSpPr txBox="1"/>
          <p:nvPr/>
        </p:nvSpPr>
        <p:spPr>
          <a:xfrm>
            <a:off x="9237407" y="2090701"/>
            <a:ext cx="1921867" cy="3385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Бічне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A9E851F-26F9-9403-9C84-F5E86E61E4B4}"/>
              </a:ext>
            </a:extLst>
          </p:cNvPr>
          <p:cNvSpPr txBox="1"/>
          <p:nvPr/>
        </p:nvSpPr>
        <p:spPr>
          <a:xfrm>
            <a:off x="6866525" y="1493469"/>
            <a:ext cx="4489734" cy="338554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Горизонтальне</a:t>
            </a:r>
          </a:p>
        </p:txBody>
      </p:sp>
      <p:sp>
        <p:nvSpPr>
          <p:cNvPr id="25" name="Прямокутник 24">
            <a:extLst>
              <a:ext uri="{FF2B5EF4-FFF2-40B4-BE49-F238E27FC236}">
                <a16:creationId xmlns:a16="http://schemas.microsoft.com/office/drawing/2014/main" id="{B3D59D97-B12C-6DD2-BA8A-E0030CC017EA}"/>
              </a:ext>
            </a:extLst>
          </p:cNvPr>
          <p:cNvSpPr/>
          <p:nvPr/>
        </p:nvSpPr>
        <p:spPr>
          <a:xfrm>
            <a:off x="6708235" y="1416532"/>
            <a:ext cx="4888579" cy="142871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cxnSp>
        <p:nvCxnSpPr>
          <p:cNvPr id="27" name="Пряма сполучна лінія 26">
            <a:extLst>
              <a:ext uri="{FF2B5EF4-FFF2-40B4-BE49-F238E27FC236}">
                <a16:creationId xmlns:a16="http://schemas.microsoft.com/office/drawing/2014/main" id="{E661A769-A22B-9381-D4F5-D1866E55698C}"/>
              </a:ext>
            </a:extLst>
          </p:cNvPr>
          <p:cNvCxnSpPr>
            <a:stCxn id="5" idx="2"/>
            <a:endCxn id="21" idx="0"/>
          </p:cNvCxnSpPr>
          <p:nvPr/>
        </p:nvCxnSpPr>
        <p:spPr>
          <a:xfrm flipH="1">
            <a:off x="3153528" y="951474"/>
            <a:ext cx="2593774" cy="4635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 сполучна лінія 28">
            <a:extLst>
              <a:ext uri="{FF2B5EF4-FFF2-40B4-BE49-F238E27FC236}">
                <a16:creationId xmlns:a16="http://schemas.microsoft.com/office/drawing/2014/main" id="{1BFC832F-EDC2-871F-61C2-610621C24A19}"/>
              </a:ext>
            </a:extLst>
          </p:cNvPr>
          <p:cNvCxnSpPr>
            <a:cxnSpLocks/>
            <a:stCxn id="5" idx="2"/>
            <a:endCxn id="25" idx="0"/>
          </p:cNvCxnSpPr>
          <p:nvPr/>
        </p:nvCxnSpPr>
        <p:spPr>
          <a:xfrm>
            <a:off x="5747302" y="951474"/>
            <a:ext cx="3405223" cy="4650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Об'єкт 32">
            <a:extLst>
              <a:ext uri="{FF2B5EF4-FFF2-40B4-BE49-F238E27FC236}">
                <a16:creationId xmlns:a16="http://schemas.microsoft.com/office/drawing/2014/main" id="{CE6E9A31-2CC5-96C8-EAA0-8B7872ECAE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6659080"/>
              </p:ext>
            </p:extLst>
          </p:nvPr>
        </p:nvGraphicFramePr>
        <p:xfrm>
          <a:off x="826592" y="2130891"/>
          <a:ext cx="3990236" cy="4415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088553" imgH="5634644" progId="Visio.Drawing.11">
                  <p:embed/>
                </p:oleObj>
              </mc:Choice>
              <mc:Fallback>
                <p:oleObj r:id="rId2" imgW="5088553" imgH="563464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592" y="2130891"/>
                        <a:ext cx="3990236" cy="44152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06547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372</Words>
  <Application>Microsoft Office PowerPoint</Application>
  <PresentationFormat>Широкий екран</PresentationFormat>
  <Paragraphs>52</Paragraphs>
  <Slides>7</Slides>
  <Notes>1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2</vt:i4>
      </vt:variant>
      <vt:variant>
        <vt:lpstr>Заголовки слайдів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Symbol</vt:lpstr>
      <vt:lpstr>Times New Roman</vt:lpstr>
      <vt:lpstr>Тема Office</vt:lpstr>
      <vt:lpstr>Visio.Drawing.11</vt:lpstr>
      <vt:lpstr>Equation</vt:lpstr>
      <vt:lpstr>Лекція 1.  Принцип побудови та алгоритмічного забезпечення ПНК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 Принцип побудови та алгоритмічного забезпечення ПНК</dc:title>
  <dc:creator>Дмитрий Сокол</dc:creator>
  <cp:lastModifiedBy>Дмитрий Сокол</cp:lastModifiedBy>
  <cp:revision>16</cp:revision>
  <dcterms:created xsi:type="dcterms:W3CDTF">2024-02-20T17:45:21Z</dcterms:created>
  <dcterms:modified xsi:type="dcterms:W3CDTF">2024-02-21T12:16:28Z</dcterms:modified>
</cp:coreProperties>
</file>