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9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5"/>
    <a:srgbClr val="585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662" autoAdjust="0"/>
    <p:restoredTop sz="94660"/>
  </p:normalViewPr>
  <p:slideViewPr>
    <p:cSldViewPr snapToGrid="0">
      <p:cViewPr varScale="1">
        <p:scale>
          <a:sx n="30" d="100"/>
          <a:sy n="30" d="100"/>
        </p:scale>
        <p:origin x="66" y="8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DA1FA-8962-491C-AEB3-4267A9E6A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8FB8CC-401B-4115-849C-D2064BCA6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21EC6-2299-4C1A-9228-76779879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4294-46CB-4397-B022-7B721482D477}" type="datetimeFigureOut">
              <a:rPr lang="ru-UA" smtClean="0"/>
              <a:t>02/18/2024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E6B398-74C3-447C-9458-04F72E254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913FD-6366-4E40-9C39-24A718724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12F5-2A5C-4CDE-9444-12970A0DAD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449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16796-D435-4755-B9ED-B89C9E566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7131C-393D-4C97-B3CD-E639246D7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D88BA6-4E7F-4303-8AF5-36FF32805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4294-46CB-4397-B022-7B721482D477}" type="datetimeFigureOut">
              <a:rPr lang="ru-UA" smtClean="0"/>
              <a:t>02/18/2024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06697C-C5F7-431F-A374-502A7EC5A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74F42D-8103-4620-8CAF-3CAA50B0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12F5-2A5C-4CDE-9444-12970A0DAD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153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5BF1D9-83C7-46AB-876E-5790AFC2F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B14D32-B77F-4381-89CD-4350918F0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BBC13-A83A-4731-B8B3-265BECA6B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4294-46CB-4397-B022-7B721482D477}" type="datetimeFigureOut">
              <a:rPr lang="ru-UA" smtClean="0"/>
              <a:t>02/18/2024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1F2078-DA7B-4C2F-9195-98E416A6E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D2DAD-89F2-480E-B5E6-1502B777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12F5-2A5C-4CDE-9444-12970A0DAD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312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363B3-115D-4947-A9F4-109726B1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3EAB26-DA6D-4288-97DC-9B39DD1B2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637F89-1555-427E-B923-280A1AAB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4294-46CB-4397-B022-7B721482D477}" type="datetimeFigureOut">
              <a:rPr lang="ru-UA" smtClean="0"/>
              <a:t>02/18/2024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53C1B4-7A7E-4F3A-A347-F013986B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8BA80A-80E6-4236-8724-E5A22513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12F5-2A5C-4CDE-9444-12970A0DAD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656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BF5FA-7EB7-4E34-8E7A-A9C68E116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161B6E-F64C-4DA8-A00E-5323CF1F1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86DBB-7766-4D24-B649-22E657A9A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4294-46CB-4397-B022-7B721482D477}" type="datetimeFigureOut">
              <a:rPr lang="ru-UA" smtClean="0"/>
              <a:t>02/18/2024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831EE0-FE1D-4319-8218-AD64E22AA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9F96D7-BF91-4D70-B2DF-5AE47531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12F5-2A5C-4CDE-9444-12970A0DAD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63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AA2AC-FFED-4C80-A28D-79F3A8B75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DCE23-69C9-4472-BFC4-A14D6081E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61FC2E-C268-4AA1-A240-4B81F1640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B2300D-882F-46B8-A5DC-67BC8BCEE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4294-46CB-4397-B022-7B721482D477}" type="datetimeFigureOut">
              <a:rPr lang="ru-UA" smtClean="0"/>
              <a:t>02/18/2024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0E5FC7-D25B-41A5-97EB-2C2F88906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91BBE-54AC-4CD7-9955-732EACF2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12F5-2A5C-4CDE-9444-12970A0DAD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859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63462-84AB-40AE-887A-2BDBCAD6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D63B82-962A-45BA-B024-F5C4091BB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0E70B8-5B8C-42C9-95A8-E33BF088D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60529D-C982-4A1F-A1E8-232E1BAF5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8E8715-7C8B-4D25-8C10-55914C236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EC8DCB-1F93-4962-A20E-DA8D32369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4294-46CB-4397-B022-7B721482D477}" type="datetimeFigureOut">
              <a:rPr lang="ru-UA" smtClean="0"/>
              <a:t>02/18/2024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7584E3-6E0D-4405-A01D-FDB0C2D6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3E9E6C-0DBD-4E55-A3D5-E7158836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12F5-2A5C-4CDE-9444-12970A0DAD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677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9277D-A16D-4A02-9A47-14B159DF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680F55-BEDB-46A7-9269-7F62042C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4294-46CB-4397-B022-7B721482D477}" type="datetimeFigureOut">
              <a:rPr lang="ru-UA" smtClean="0"/>
              <a:t>02/18/2024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25D496-9405-424D-94C3-14CE03A04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DD34F9-68CF-46D2-BE17-0E945909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12F5-2A5C-4CDE-9444-12970A0DAD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877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166B41-DDCE-4191-A5AF-EAF6E1694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4294-46CB-4397-B022-7B721482D477}" type="datetimeFigureOut">
              <a:rPr lang="ru-UA" smtClean="0"/>
              <a:t>02/18/2024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0C3CAE-E480-48F4-9968-BC33B1B8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0590F7-DCE3-4039-9529-169A126C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12F5-2A5C-4CDE-9444-12970A0DAD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8422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0F787-9703-4A30-8772-25AA3EB2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D6E3EB-0391-4075-8A73-4B0A63810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C97FAA-A838-4643-8A9F-900A84AED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53BD74-383A-4FE1-A460-0EA63E50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4294-46CB-4397-B022-7B721482D477}" type="datetimeFigureOut">
              <a:rPr lang="ru-UA" smtClean="0"/>
              <a:t>02/18/2024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092609-681E-490F-BF65-BE93185C9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27BBD7-39A9-41C3-9E0F-99FBD886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12F5-2A5C-4CDE-9444-12970A0DAD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391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B3548-2FA2-4D4E-85D0-7E26EC392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F7B15B-4F11-40D1-A739-134BB4C291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4ED04A-095D-4FF0-9231-CBD85EF81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9EBD13-99FA-4843-B0E5-D7488477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4294-46CB-4397-B022-7B721482D477}" type="datetimeFigureOut">
              <a:rPr lang="ru-UA" smtClean="0"/>
              <a:t>02/18/2024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11CF18-4AD9-4628-888E-371ACE06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0B2FEE-EE0F-494A-845D-E9C39471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12F5-2A5C-4CDE-9444-12970A0DAD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00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F62EB-222D-465A-9BBD-C3F25611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054FBE-8CEC-45BB-8181-BA94DE2A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A0FD48-B89C-4655-980F-0A9118150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34294-46CB-4397-B022-7B721482D477}" type="datetimeFigureOut">
              <a:rPr lang="ru-UA" smtClean="0"/>
              <a:t>02/18/2024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6C76DF-0D93-4F0E-B0A5-84B81207F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517DC-723E-4F51-85FB-1740D4CAB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D12F5-2A5C-4CDE-9444-12970A0DAD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127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552ED-4075-4AE9-BD27-98298C6A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12" y="365125"/>
            <a:ext cx="11546958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ШТАПМУВАННЯ.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 – ШТАМП.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C536EE-00C1-43A4-A647-F7B4F8E7E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12" y="1940305"/>
            <a:ext cx="5360966" cy="44012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Роздільні операції 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розкроєння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листових матеріалів і профільованих напівфабрикатів. До цих операцій відносяться пробивка (отворів), вирубка (зовнішній контур), відрізання, обрізання, надрізування (Різання паралельними, гільйотинними, дисковими, вібраційними ножицями, різання в інструментальних штампах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26C94-48C2-4D11-AA3B-AA9D396935DC}"/>
              </a:ext>
            </a:extLst>
          </p:cNvPr>
          <p:cNvSpPr txBox="1"/>
          <p:nvPr/>
        </p:nvSpPr>
        <p:spPr>
          <a:xfrm>
            <a:off x="6533324" y="1940306"/>
            <a:ext cx="516834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Формозмінювальні операції – перетворення плоских або прямолінійних заготовок у деталі просторових форм. До них відносяться: гнуття, витяжка, роздача, обтискання,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відбортування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формування, обтяжка і операції об’ємного штампування (наприклад холодне видавлювання)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4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208F8-10A7-4040-BA69-D5212198D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81" y="471450"/>
            <a:ext cx="10515600" cy="1325563"/>
          </a:xfrm>
        </p:spPr>
        <p:txBody>
          <a:bodyPr>
            <a:normAutofit/>
          </a:bodyPr>
          <a:lstStyle/>
          <a:p>
            <a:r>
              <a:rPr lang="uk-UA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 конструктивною складністю</a:t>
            </a: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всі штампи поділяються на інструментальні та штампи спрощеної конструкції</a:t>
            </a:r>
            <a:endParaRPr lang="ru-UA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35808F-5801-47BC-8D9F-25FE47B97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8" y="2243875"/>
            <a:ext cx="6477002" cy="330358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k-UA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Інструментальні штампи 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розраховані на виготовлення десятків і сотень тисяч деталей, виконуються з доброякісних інструментальних матеріалів та містять усі елементи, необхідні для забезпечення високої якості одержуваних деталей за необхідної продуктивності.</a:t>
            </a:r>
            <a:endParaRPr lang="ru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0CE473B-33FA-4C18-B967-64FA39E415F4}"/>
              </a:ext>
            </a:extLst>
          </p:cNvPr>
          <p:cNvSpPr txBox="1">
            <a:spLocks/>
          </p:cNvSpPr>
          <p:nvPr/>
        </p:nvSpPr>
        <p:spPr>
          <a:xfrm>
            <a:off x="6705600" y="2243875"/>
            <a:ext cx="5353050" cy="33035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Спрощені штампи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розраховані на виготовлення від кількох десятків до кількох тисяч деталей і зазвичай мають дуже просту конструкцію з найнеобхіднішими робочими елементами.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2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48603-BDA8-4EDC-AD72-54A0325D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98"/>
            <a:ext cx="10515600" cy="57053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етапи проектування штампа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3CBDDC-B1F2-407B-A610-AAA46FCFC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951" y="681037"/>
            <a:ext cx="11538098" cy="60664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Конструктивно-технологічний аналіз деталі, вибір заготовки та схеми штампа</a:t>
            </a:r>
            <a:endParaRPr lang="ru-UA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Розрахунок зусиль притиску, знімачів, </a:t>
            </a:r>
            <a:r>
              <a:rPr lang="uk-UA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виштовхувачів</a:t>
            </a: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вибір приводів (пружинні, гумові, поліуретанові буфери, пневматичні пристрої);</a:t>
            </a:r>
            <a:endParaRPr lang="ru-UA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Визначення габаритних розмірів матриць, пуансонів та вибір за ними блоку штампу (верхні та нижні плити, з'єднані напрямними колонками);</a:t>
            </a:r>
            <a:endParaRPr lang="ru-UA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Обчислення величини зазору між пуансоном та матрицею;</a:t>
            </a:r>
            <a:endParaRPr lang="ru-UA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Визначення виконавчих розмірів пуансону та матриці, призначення допусків на розміри;</a:t>
            </a:r>
            <a:endParaRPr lang="ru-UA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Підбір із стандартизованих елементів деталей штампу;</a:t>
            </a:r>
            <a:endParaRPr lang="ru-UA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Перевірка на міцність та жорсткість основних робочих елементів штампу;</a:t>
            </a:r>
            <a:endParaRPr lang="ru-UA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8) Креслення загального виду штампу у двох або трьох проекціях, визначення розмірів закритої та відкритої висоти штампу та перевірка за цими розмірами правильності вибору преса.</a:t>
            </a:r>
            <a:endParaRPr lang="ru-UA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7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71F5C8-9281-48C3-B67D-0E2FD7D4BF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502" y="1993865"/>
            <a:ext cx="2683668" cy="447517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04E793-0409-4BE3-81A9-418ADA683EFB}"/>
              </a:ext>
            </a:extLst>
          </p:cNvPr>
          <p:cNvSpPr txBox="1"/>
          <p:nvPr/>
        </p:nvSpPr>
        <p:spPr>
          <a:xfrm>
            <a:off x="324292" y="281786"/>
            <a:ext cx="115629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Основним устаткуванням, що використовується в заготівельно- штампувальному виробництві для виготовлення плоских деталей і заготовок вирубкою-пробивкою з листового матеріалу, є кривошипні механічні преси. Такі преси відрізняються надійністю в роботі, економічністю і простотою керування</a:t>
            </a:r>
            <a:endParaRPr lang="ru-UA" sz="2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8E4214-D61F-46E0-918F-557BF54AAE2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2" y="1993866"/>
            <a:ext cx="4957392" cy="4475173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C91AE1-F903-43B7-B210-A67219838D79}"/>
              </a:ext>
            </a:extLst>
          </p:cNvPr>
          <p:cNvSpPr txBox="1"/>
          <p:nvPr/>
        </p:nvSpPr>
        <p:spPr>
          <a:xfrm>
            <a:off x="8038532" y="1851446"/>
            <a:ext cx="353477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1 - стіл преса;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2 - напрямні;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3 - повзун;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4 - шатун;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5 - кривошипний вал;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6 - гальмо;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7 - ексцентрикова втулка;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8 - електродвигун;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9 - передача;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10 - кулачкова муфта;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11 - муфта;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12 - маховик;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13 - станина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3964573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7E3F70-22BA-40CA-965A-1ADCD89A5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57" y="950685"/>
            <a:ext cx="5478286" cy="42742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AF632F-AE65-42C5-97AC-98B9E1236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685"/>
            <a:ext cx="6151039" cy="464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4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346DD-034D-4A8F-AF47-F22F0ECE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52" y="595588"/>
            <a:ext cx="10515600" cy="46976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Технологічність деталей які штампують</a:t>
            </a:r>
            <a:endParaRPr lang="ru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33B9F1-9A9A-468F-9EDE-0C24587E9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1395964"/>
            <a:ext cx="11512826" cy="524081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Необхідно уникати складних конфігурацій з вузькими та довгими вирізами контуру або дуже вузькими прорізами (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b≤2S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застосуванні цілісних матриць сполучення в кутах внутрішнього контуру необхідно виконувати з радіусом закруглення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R≥0,5S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 разі застосування складових матриць сполучення сторін робити без закруглень.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Сполучення сторін зовнішнього контуру слід виконувати із заокругленнями лише у разі вирубування деталі по всьому контуру. Для можливості застосування безвідходного розкрою слід, навпаки, допускати сполучення сторін під прямим кутом.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Слід уникати вирубування довгих і вузьких деталей постійної ширини при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b≤3S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замінюючи вирубку розплющуванням дротяних заготовок.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4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EBE27-284C-49E3-9AC1-1561CD1B8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7202"/>
            <a:ext cx="10515600" cy="615536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5"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Найменші розміри отворів, що пробиваються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AE69FE4-7797-4428-A3E6-83766D56F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556058"/>
              </p:ext>
            </p:extLst>
          </p:nvPr>
        </p:nvGraphicFramePr>
        <p:xfrm>
          <a:off x="318051" y="1311965"/>
          <a:ext cx="11569147" cy="461106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611129">
                  <a:extLst>
                    <a:ext uri="{9D8B030D-6E8A-4147-A177-3AD203B41FA5}">
                      <a16:colId xmlns:a16="http://schemas.microsoft.com/office/drawing/2014/main" val="3305802645"/>
                    </a:ext>
                  </a:extLst>
                </a:gridCol>
                <a:gridCol w="1951843">
                  <a:extLst>
                    <a:ext uri="{9D8B030D-6E8A-4147-A177-3AD203B41FA5}">
                      <a16:colId xmlns:a16="http://schemas.microsoft.com/office/drawing/2014/main" val="3493664603"/>
                    </a:ext>
                  </a:extLst>
                </a:gridCol>
                <a:gridCol w="1951843">
                  <a:extLst>
                    <a:ext uri="{9D8B030D-6E8A-4147-A177-3AD203B41FA5}">
                      <a16:colId xmlns:a16="http://schemas.microsoft.com/office/drawing/2014/main" val="1861825162"/>
                    </a:ext>
                  </a:extLst>
                </a:gridCol>
                <a:gridCol w="2027166">
                  <a:extLst>
                    <a:ext uri="{9D8B030D-6E8A-4147-A177-3AD203B41FA5}">
                      <a16:colId xmlns:a16="http://schemas.microsoft.com/office/drawing/2014/main" val="3841578798"/>
                    </a:ext>
                  </a:extLst>
                </a:gridCol>
                <a:gridCol w="2027166">
                  <a:extLst>
                    <a:ext uri="{9D8B030D-6E8A-4147-A177-3AD203B41FA5}">
                      <a16:colId xmlns:a16="http://schemas.microsoft.com/office/drawing/2014/main" val="1762470365"/>
                    </a:ext>
                  </a:extLst>
                </a:gridCol>
              </a:tblGrid>
              <a:tr h="13547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u="none" strike="noStrike" spc="0" dirty="0">
                          <a:effectLst/>
                        </a:rPr>
                        <a:t>Матеріал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u="none" strike="noStrike" spc="0">
                          <a:effectLst/>
                        </a:rPr>
                        <a:t>Звичайне пробивання вільним пуансоном</a:t>
                      </a:r>
                      <a:endParaRPr lang="ru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 anchor="ctr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u="none" strike="noStrike" spc="0">
                          <a:effectLst/>
                        </a:rPr>
                        <a:t>Пробивання в зажатому стані пуансоном, що направляється</a:t>
                      </a:r>
                      <a:endParaRPr lang="ru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 anchor="ctr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705888"/>
                  </a:ext>
                </a:extLst>
              </a:tr>
              <a:tr h="973009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u="none" strike="noStrike" spc="0">
                          <a:effectLst/>
                        </a:rPr>
                        <a:t>круглим</a:t>
                      </a:r>
                      <a:endParaRPr lang="ru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 anchor="ctr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u="none" strike="noStrike" spc="0">
                          <a:effectLst/>
                        </a:rPr>
                        <a:t>прямокутним</a:t>
                      </a:r>
                      <a:endParaRPr lang="ru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u="none" strike="noStrike" spc="0">
                          <a:effectLst/>
                        </a:rPr>
                        <a:t>круглим</a:t>
                      </a:r>
                      <a:endParaRPr lang="ru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 anchor="ctr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u="none" strike="noStrike" spc="0">
                          <a:effectLst/>
                        </a:rPr>
                        <a:t>прямокутним</a:t>
                      </a:r>
                      <a:endParaRPr lang="ru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 anchor="ctr"/>
                </a:tc>
                <a:extLst>
                  <a:ext uri="{0D108BD9-81ED-4DB2-BD59-A6C34878D82A}">
                    <a16:rowId xmlns:a16="http://schemas.microsoft.com/office/drawing/2014/main" val="890513343"/>
                  </a:ext>
                </a:extLst>
              </a:tr>
              <a:tr h="570832">
                <a:tc>
                  <a:txBody>
                    <a:bodyPr/>
                    <a:lstStyle/>
                    <a:p>
                      <a:pPr marL="1905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Тверда сталь</a:t>
                      </a:r>
                      <a:endParaRPr lang="ru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u="none" strike="noStrike" spc="0">
                          <a:effectLst/>
                        </a:rPr>
                        <a:t>1,3S</a:t>
                      </a:r>
                      <a:endParaRPr lang="ru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u="none" strike="noStrike" spc="0">
                          <a:effectLst/>
                        </a:rPr>
                        <a:t>1,0S</a:t>
                      </a:r>
                      <a:endParaRPr lang="ru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u="none" strike="noStrike" spc="0">
                          <a:effectLst/>
                        </a:rPr>
                        <a:t>0,5S</a:t>
                      </a:r>
                      <a:endParaRPr lang="ru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u="none" strike="noStrike" spc="0">
                          <a:effectLst/>
                        </a:rPr>
                        <a:t>0,4S</a:t>
                      </a:r>
                      <a:endParaRPr lang="ru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 anchor="b"/>
                </a:tc>
                <a:extLst>
                  <a:ext uri="{0D108BD9-81ED-4DB2-BD59-A6C34878D82A}">
                    <a16:rowId xmlns:a16="http://schemas.microsoft.com/office/drawing/2014/main" val="3638660274"/>
                  </a:ext>
                </a:extLst>
              </a:tr>
              <a:tr h="570832">
                <a:tc>
                  <a:txBody>
                    <a:bodyPr/>
                    <a:lstStyle/>
                    <a:p>
                      <a:pPr marL="1924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М'яка сталь та латунь</a:t>
                      </a:r>
                      <a:endParaRPr lang="ru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u="none" strike="noStrike" spc="0">
                          <a:effectLst/>
                        </a:rPr>
                        <a:t>1,0S</a:t>
                      </a:r>
                      <a:endParaRPr lang="ru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u="none" strike="noStrike" spc="0" dirty="0">
                          <a:effectLst/>
                        </a:rPr>
                        <a:t>0,</a:t>
                      </a:r>
                      <a:r>
                        <a:rPr lang="en-US" sz="2400" u="none" strike="noStrike" spc="0" dirty="0">
                          <a:effectLst/>
                        </a:rPr>
                        <a:t>7</a:t>
                      </a:r>
                      <a:r>
                        <a:rPr lang="uk-UA" sz="2400" u="none" strike="noStrike" spc="0" dirty="0">
                          <a:effectLst/>
                        </a:rPr>
                        <a:t>S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u="none" strike="noStrike" spc="0">
                          <a:effectLst/>
                        </a:rPr>
                        <a:t>0,35S</a:t>
                      </a:r>
                      <a:endParaRPr lang="ru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u="none" strike="noStrike" spc="0">
                          <a:effectLst/>
                        </a:rPr>
                        <a:t>0,3S</a:t>
                      </a:r>
                      <a:endParaRPr lang="ru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/>
                </a:tc>
                <a:extLst>
                  <a:ext uri="{0D108BD9-81ED-4DB2-BD59-A6C34878D82A}">
                    <a16:rowId xmlns:a16="http://schemas.microsoft.com/office/drawing/2014/main" val="2158015864"/>
                  </a:ext>
                </a:extLst>
              </a:tr>
              <a:tr h="570832">
                <a:tc>
                  <a:txBody>
                    <a:bodyPr/>
                    <a:lstStyle/>
                    <a:p>
                      <a:pPr marL="190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Алюміній</a:t>
                      </a:r>
                      <a:endParaRPr lang="ru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u="none" strike="noStrike" spc="0">
                          <a:effectLst/>
                        </a:rPr>
                        <a:t>0,8S</a:t>
                      </a:r>
                      <a:endParaRPr lang="ru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u="none" strike="noStrike" spc="0" dirty="0">
                          <a:effectLst/>
                        </a:rPr>
                        <a:t>0,</a:t>
                      </a:r>
                      <a:r>
                        <a:rPr lang="en-US" sz="2400" u="none" strike="noStrike" spc="0" dirty="0">
                          <a:effectLst/>
                        </a:rPr>
                        <a:t>5</a:t>
                      </a:r>
                      <a:r>
                        <a:rPr lang="uk-UA" sz="2400" u="none" strike="noStrike" spc="0" dirty="0">
                          <a:effectLst/>
                        </a:rPr>
                        <a:t>S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u="none" strike="noStrike" spc="0">
                          <a:effectLst/>
                        </a:rPr>
                        <a:t>0,3S</a:t>
                      </a:r>
                      <a:endParaRPr lang="ru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u="none" strike="noStrike" spc="0">
                          <a:effectLst/>
                        </a:rPr>
                        <a:t>0,28S</a:t>
                      </a:r>
                      <a:endParaRPr lang="ru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 anchor="b"/>
                </a:tc>
                <a:extLst>
                  <a:ext uri="{0D108BD9-81ED-4DB2-BD59-A6C34878D82A}">
                    <a16:rowId xmlns:a16="http://schemas.microsoft.com/office/drawing/2014/main" val="2646956911"/>
                  </a:ext>
                </a:extLst>
              </a:tr>
              <a:tr h="570832">
                <a:tc>
                  <a:txBody>
                    <a:bodyPr/>
                    <a:lstStyle/>
                    <a:p>
                      <a:pPr marL="190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Текстоліт та гетинакс</a:t>
                      </a:r>
                      <a:endParaRPr lang="ru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u="none" strike="noStrike" spc="0" dirty="0">
                          <a:effectLst/>
                        </a:rPr>
                        <a:t>0,4S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u="none" strike="noStrike" spc="0">
                          <a:effectLst/>
                        </a:rPr>
                        <a:t>0,35S</a:t>
                      </a:r>
                      <a:endParaRPr lang="ru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u="none" strike="noStrike" spc="0">
                          <a:effectLst/>
                        </a:rPr>
                        <a:t>0.3S</a:t>
                      </a:r>
                      <a:endParaRPr lang="ru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u="none" strike="noStrike" spc="0" dirty="0">
                          <a:effectLst/>
                        </a:rPr>
                        <a:t>0,25S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36195" marB="36195"/>
                </a:tc>
                <a:extLst>
                  <a:ext uri="{0D108BD9-81ED-4DB2-BD59-A6C34878D82A}">
                    <a16:rowId xmlns:a16="http://schemas.microsoft.com/office/drawing/2014/main" val="3901084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93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F70843E-2AB6-4CE1-99CF-17BA30F2E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781878"/>
            <a:ext cx="11529391" cy="5779398"/>
          </a:xfrm>
        </p:spPr>
        <p:txBody>
          <a:bodyPr>
            <a:noAutofit/>
          </a:bodyPr>
          <a:lstStyle/>
          <a:p>
            <a:pPr marL="365125" marR="0" lvl="0" indent="-365125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 startAt="6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Найменша відстань від краю отвору до прямолінійного зовнішнього контуру повинна бути не менше </a:t>
            </a: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фігурних круглих отворів і не менше </a:t>
            </a: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1,5S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якщо краї отворів паралельні контуру деталі.</a:t>
            </a:r>
            <a:endParaRPr kumimoji="0" lang="ru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 startAt="6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слід розташовувати отвори в заготовці, що підлягає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згинуванню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близько до радіусу закруглення деталі. Найменша відстань від краю отвору до загнутої полиці повинна становити </a:t>
            </a: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а≥R+2S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де </a:t>
            </a: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радіус вигину.</a:t>
            </a:r>
            <a:endParaRPr kumimoji="0" lang="ru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 startAt="6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витягнутих деталях, що мають отвори в дні або фланці, що пробиваються після витяжки, відстань від стінки деталі до краю отвору повинна бути </a:t>
            </a: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с≥R+0,5S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де R - радіус закруглення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дна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або фланця.</a:t>
            </a:r>
            <a:endParaRPr kumimoji="0" lang="ru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 startAt="6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Найменша відстань між отворами при одночасному їх пробиванні повинна дорівнювати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b=(2+3)S.</a:t>
            </a:r>
            <a:endParaRPr kumimoji="0" lang="ru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8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B63198-1ED7-491E-BD14-F41B5B6FA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477" y="0"/>
            <a:ext cx="6706181" cy="6651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3679A4-DA4D-4AA6-9922-90843058D640}"/>
              </a:ext>
            </a:extLst>
          </p:cNvPr>
          <p:cNvSpPr txBox="1"/>
          <p:nvPr/>
        </p:nvSpPr>
        <p:spPr>
          <a:xfrm>
            <a:off x="120535" y="497971"/>
            <a:ext cx="4933603" cy="579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за характером виконуваної операції - вирубні, пробивні, відрізні, обрізні,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надрізні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розрізні, зачисні;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за способом дії - штампи простої, послідовної і суміщеної дії;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за конструкцією направляючих пристроїв - штампи без направляючих пристроїв, з направляючою плитою і з направляючими колонками;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за конструктивною складністю - інструментальні й спрощені. Інструментальні штампи розраховані на виготовлення десятків і сотень тисяч деталей, тому в них забезпечено точний напрямок пуансона і смуги; передбачено упори, фіксатори, знімачі й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виштовхувачі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пуансони і матриці виготовляють із зносостійких інструментальних матеріалів.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80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C31FD-3711-4A4F-9D57-EE47C87D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9" y="168207"/>
            <a:ext cx="10515600" cy="35049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Компоновки робочих елементів штампів</a:t>
            </a:r>
            <a:endParaRPr lang="ru-UA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C0215F-B7C3-48FF-BF10-3333397AB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755" y="5936974"/>
            <a:ext cx="10515600" cy="783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вирубний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пробивний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обрізний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надрізний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е)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ж)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зачисний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 – пуансон; 2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3 – деталь; 4 -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відходи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6BF112-B942-4C31-957C-A34FBA77EC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6793" y="584199"/>
            <a:ext cx="10180416" cy="53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3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F670E-9E36-4CA7-BA11-F6E4F3DF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744"/>
            <a:ext cx="12192000" cy="496265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КОНСТРУКТИВНІ РІШЕННЯ ШТАМПІВ ДЛЯ ВИРУБКИ-ПРОБИВКИ</a:t>
            </a:r>
            <a:endParaRPr lang="ru-UA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7F5AD-C733-44F4-8942-4457A9F88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14" y="1577009"/>
            <a:ext cx="10783956" cy="4227443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Суть способу, що реалізується в операції вирубки-пробивки, полягає в тому, що деталі відокремлюються від заготовок (смуг) одночасно по всьому контуру різальними кромками пуансона і матриці штампа, виконаними відповідно до контурів деталей, що виготовляються</a:t>
            </a:r>
            <a:endParaRPr lang="uk-UA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Вирубка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повне відділення заготовки або виробу від вихідної заготовки по замкнутому контуру шляхом зсуву.</a:t>
            </a:r>
            <a:endParaRPr lang="ru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Пробивка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утворення в заготовці отвору або паза шляхом зсуву з видаленням (вилученням) частини металу у відхід.</a:t>
            </a: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ru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3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F39DA-CF37-4DC5-BF60-BF8E5F4B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608"/>
            <a:ext cx="10515600" cy="63051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Штампи послідовної та суміщеної дії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D8F6C8-E582-4EE6-9D10-CA328DE18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01" y="5248964"/>
            <a:ext cx="11398103" cy="1325563"/>
          </a:xfrm>
        </p:spPr>
        <p:txBody>
          <a:bodyPr>
            <a:noAutofit/>
          </a:bodyPr>
          <a:lstStyle/>
          <a:p>
            <a:pPr algn="just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виборі штампів для конкретних деталей необхідно враховувати, що точність взаємного розташування контурів деталі, отриманої у штампі суміщеної дії, становить 0.02…0.08 мм, а штампі послідовного дії – 0.1…0.3 мм.</a:t>
            </a:r>
            <a:endParaRPr lang="ru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D277BD-2793-4B79-BAFB-875106F465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64" y="785122"/>
            <a:ext cx="9609580" cy="4355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960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59877-1380-4A1F-8B91-1260F7C3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233" y="1038545"/>
            <a:ext cx="5778702" cy="549275"/>
          </a:xfrm>
        </p:spPr>
        <p:txBody>
          <a:bodyPr>
            <a:no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Штампи з напрямними колонками набули найбільшого поширення </a:t>
            </a:r>
            <a:endParaRPr lang="ru-UA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A9D574-6CC3-48E6-988F-021F78507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990" y="1808446"/>
            <a:ext cx="6003945" cy="4684429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AADD9B9-A756-48F2-A9F7-D5FC2EFC87F8}"/>
              </a:ext>
            </a:extLst>
          </p:cNvPr>
          <p:cNvSpPr txBox="1">
            <a:spLocks/>
          </p:cNvSpPr>
          <p:nvPr/>
        </p:nvSpPr>
        <p:spPr>
          <a:xfrm>
            <a:off x="0" y="237534"/>
            <a:ext cx="12192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НАПРЯМНІ ПРИСТРОЇ</a:t>
            </a: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UA" sz="3600" b="1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15B931A-C160-443D-898B-43DD015C8DA7}"/>
              </a:ext>
            </a:extLst>
          </p:cNvPr>
          <p:cNvSpPr txBox="1">
            <a:spLocks/>
          </p:cNvSpPr>
          <p:nvPr/>
        </p:nvSpPr>
        <p:spPr>
          <a:xfrm>
            <a:off x="387028" y="1587820"/>
            <a:ext cx="5039925" cy="3464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Рух пуансона щодо матриці визначається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напрямними пристроями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 цією ознакою розрізняють:</a:t>
            </a:r>
          </a:p>
          <a:p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штампи відкриті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штампи з напрямною плитою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штампи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напрямними колонками (1,10)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5582174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973</Words>
  <Application>Microsoft Office PowerPoint</Application>
  <PresentationFormat>Широкоэкранный</PresentationFormat>
  <Paragraphs>85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ШТАПМУВАННЯ.  ІНСТРУМЕНТ – ШТАМП.</vt:lpstr>
      <vt:lpstr>Технологічність деталей які штампують</vt:lpstr>
      <vt:lpstr>Найменші розміри отворів, що пробиваються</vt:lpstr>
      <vt:lpstr>Презентация PowerPoint</vt:lpstr>
      <vt:lpstr>Презентация PowerPoint</vt:lpstr>
      <vt:lpstr>Компоновки робочих елементів штампів</vt:lpstr>
      <vt:lpstr>КОНСТРУКТИВНІ РІШЕННЯ ШТАМПІВ ДЛЯ ВИРУБКИ-ПРОБИВКИ</vt:lpstr>
      <vt:lpstr>Штампи послідовної та суміщеної дії</vt:lpstr>
      <vt:lpstr>Штампи з напрямними колонками набули найбільшого поширення </vt:lpstr>
      <vt:lpstr>За конструктивною складністю всі штампи поділяються на інструментальні та штампи спрощеної конструкції</vt:lpstr>
      <vt:lpstr>Основні етапи проектування штампа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SYOZIK</dc:creator>
  <cp:lastModifiedBy>SYOZIK</cp:lastModifiedBy>
  <cp:revision>17</cp:revision>
  <dcterms:created xsi:type="dcterms:W3CDTF">2023-02-15T14:15:29Z</dcterms:created>
  <dcterms:modified xsi:type="dcterms:W3CDTF">2024-02-18T18:29:21Z</dcterms:modified>
</cp:coreProperties>
</file>