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14"/>
  </p:notesMasterIdLst>
  <p:sldIdLst>
    <p:sldId id="256" r:id="rId2"/>
    <p:sldId id="260" r:id="rId3"/>
    <p:sldId id="257" r:id="rId4"/>
    <p:sldId id="281" r:id="rId5"/>
    <p:sldId id="282" r:id="rId6"/>
    <p:sldId id="258" r:id="rId7"/>
    <p:sldId id="283" r:id="rId8"/>
    <p:sldId id="284" r:id="rId9"/>
    <p:sldId id="285" r:id="rId10"/>
    <p:sldId id="287" r:id="rId11"/>
    <p:sldId id="286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22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190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453C-9B9A-4C20-B734-9B74CBF5D751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9075C-4BE5-44F9-A771-58C473FF1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70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9075C-4BE5-44F9-A771-58C473FF16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0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31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0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841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03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1162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81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7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4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5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5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8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2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84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00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5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70343-F347-4EC3-840A-44735DDA3C1F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5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08" y="150493"/>
            <a:ext cx="3086845" cy="2030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251" y="156212"/>
            <a:ext cx="3676336" cy="2025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285" y="162012"/>
            <a:ext cx="2305050" cy="20193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26182"/>
            <a:ext cx="9310254" cy="2868035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 та аналіз промислового </a:t>
            </a:r>
            <a:r>
              <a:rPr lang="uk-UA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обладання</a:t>
            </a:r>
            <a:endParaRPr lang="uk-UA" sz="5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7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7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B4622-2454-4D76-81BB-CB5D40480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F5B882-1D24-CA62-0BAD-D356E058B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52" y="0"/>
            <a:ext cx="6174896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1B12A5D-2FB8-81F0-EEE5-09212E2C62BB}"/>
              </a:ext>
            </a:extLst>
          </p:cNvPr>
          <p:cNvSpPr txBox="1">
            <a:spLocks/>
          </p:cNvSpPr>
          <p:nvPr/>
        </p:nvSpPr>
        <p:spPr>
          <a:xfrm>
            <a:off x="7755467" y="2849305"/>
            <a:ext cx="3706159" cy="2325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Конструкція вакуумних </a:t>
            </a:r>
            <a:r>
              <a:rPr lang="uk-UA" sz="1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захватов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72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2C2AE-47F9-A17A-C9FC-A177ADFDD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ED64D-4914-E687-18BC-E443CDC1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806" y="0"/>
            <a:ext cx="9997661" cy="8721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вакуумних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захватов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BFF847-7FB4-37DF-4691-94F7D6E93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9" y="795700"/>
            <a:ext cx="5139267" cy="4598292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BA316F54-CA00-B585-D379-E1AD10178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230" y="5782900"/>
            <a:ext cx="2125037" cy="55880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Схема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35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8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0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32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 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825" y="1937472"/>
            <a:ext cx="10515600" cy="4916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8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uk-UA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Орієнтуюче – живильні пристрої машин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6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132" y="0"/>
            <a:ext cx="11463867" cy="694268"/>
          </a:xfrm>
        </p:spPr>
        <p:txBody>
          <a:bodyPr>
            <a:noAutofit/>
          </a:bodyPr>
          <a:lstStyle/>
          <a:p>
            <a:pPr indent="450215"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3.1 Розрахунок орієнтуюче-живильних пристроїв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3.1.1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Орієнтування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виробів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пласкому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диску,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обертається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Умова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початку руху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виробу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вагою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b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який було подано на відстані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r0 </a:t>
            </a:r>
            <a:b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від осі обертання диску під дією сили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D9EAA6-26DE-F9D4-B7A6-11487F843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0" y="2363638"/>
            <a:ext cx="6724232" cy="41884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8A9C76-5352-9C09-B06E-D518FDD7C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297" y="3557677"/>
            <a:ext cx="1930805" cy="9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3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30712-2453-EDE2-3D9F-F25E5749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205" y="0"/>
            <a:ext cx="10139372" cy="45962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3.1.2 </a:t>
            </a:r>
            <a:r>
              <a:rPr lang="ru-RU" sz="31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Переміщення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виробів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</a:t>
            </a:r>
            <a:r>
              <a:rPr lang="ru-RU" sz="31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радіальних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направляючих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жолобках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конусного диска, </a:t>
            </a:r>
            <a:r>
              <a:rPr lang="ru-RU" sz="31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що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безперервно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обертається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19BB013-B249-DA58-060A-60BE1CB34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800" y="1109133"/>
            <a:ext cx="3198811" cy="4802089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Умова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початку руху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виробу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радіальних напрямних конусу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7DD1D3-75C3-FD05-4E50-42E44C8CA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56" y="888521"/>
            <a:ext cx="7967056" cy="48998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EEE8D3-8C1B-C41D-DC9F-8730933A3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25" y="2969379"/>
            <a:ext cx="3550184" cy="45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5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B477F-4305-E966-38E3-DD121FF9E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5B6E85-3E94-4E0D-49D9-BF12B1B2F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230" y="5748866"/>
            <a:ext cx="8602037" cy="55880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Схема пристрою для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подання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коробок з магазину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A31A981-FF42-0753-3208-D857408DFA95}"/>
              </a:ext>
            </a:extLst>
          </p:cNvPr>
          <p:cNvSpPr txBox="1">
            <a:spLocks/>
          </p:cNvSpPr>
          <p:nvPr/>
        </p:nvSpPr>
        <p:spPr>
          <a:xfrm>
            <a:off x="533194" y="-262467"/>
            <a:ext cx="10871201" cy="21674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ru-RU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5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sz="5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 </a:t>
            </a:r>
            <a:r>
              <a:rPr lang="uk-UA" sz="5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 для підготовки, накопичування, подавання та оформлення тари</a:t>
            </a:r>
            <a:r>
              <a:rPr lang="ru-RU" sz="5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5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3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08E4CF-EEF3-825A-917B-6FCBE6B4F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295400"/>
            <a:ext cx="7086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7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D451A7C-4479-F932-8ED6-75BB297BF381}"/>
              </a:ext>
            </a:extLst>
          </p:cNvPr>
          <p:cNvSpPr txBox="1">
            <a:spLocks/>
          </p:cNvSpPr>
          <p:nvPr/>
        </p:nvSpPr>
        <p:spPr>
          <a:xfrm>
            <a:off x="7755467" y="2849305"/>
            <a:ext cx="3706159" cy="2325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пристрою для подання з магазину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CCDD21-5BB2-81B1-8BE7-46F3D6A9F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971" y="76200"/>
            <a:ext cx="3209748" cy="633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7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7F6DC-1944-E1AD-9C7A-A96816CA0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D1DF99A-3F76-1DE3-181F-07EB8EAC2964}"/>
              </a:ext>
            </a:extLst>
          </p:cNvPr>
          <p:cNvSpPr txBox="1">
            <a:spLocks/>
          </p:cNvSpPr>
          <p:nvPr/>
        </p:nvSpPr>
        <p:spPr>
          <a:xfrm>
            <a:off x="7755467" y="2849305"/>
            <a:ext cx="3706159" cy="2325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укладального пристрою зі змінною відстанню між захватами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D50982-46CD-51DB-819A-A621D2C62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7707842" cy="51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6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C8D21-4004-2078-D39A-F936ABB78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A9AED-2FA1-FC9C-012B-1D4E80530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272" y="0"/>
            <a:ext cx="9997661" cy="8721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вакуумных захватов.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76CEBA-9D13-8E17-EA46-97BE39D074F0}"/>
              </a:ext>
            </a:extLst>
          </p:cNvPr>
          <p:cNvSpPr txBox="1"/>
          <p:nvPr/>
        </p:nvSpPr>
        <p:spPr>
          <a:xfrm>
            <a:off x="4064000" y="872180"/>
            <a:ext cx="260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Вакуумні захвати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67E9C7-0CC0-6845-0B1E-6BB289C6B121}"/>
              </a:ext>
            </a:extLst>
          </p:cNvPr>
          <p:cNvSpPr/>
          <p:nvPr/>
        </p:nvSpPr>
        <p:spPr>
          <a:xfrm>
            <a:off x="3903133" y="872180"/>
            <a:ext cx="2311400" cy="3693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F2FEAA-B2DB-ACF9-6360-4F30B4FBA5C8}"/>
              </a:ext>
            </a:extLst>
          </p:cNvPr>
          <p:cNvSpPr/>
          <p:nvPr/>
        </p:nvSpPr>
        <p:spPr>
          <a:xfrm>
            <a:off x="5621866" y="1783947"/>
            <a:ext cx="2311400" cy="3693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D55845-CE9F-1831-9B76-C6BE3F9FEAD2}"/>
              </a:ext>
            </a:extLst>
          </p:cNvPr>
          <p:cNvSpPr/>
          <p:nvPr/>
        </p:nvSpPr>
        <p:spPr>
          <a:xfrm>
            <a:off x="2070099" y="1801107"/>
            <a:ext cx="2311400" cy="3693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B4B017-1F17-6C58-F9AF-F63A092B8E7E}"/>
              </a:ext>
            </a:extLst>
          </p:cNvPr>
          <p:cNvSpPr/>
          <p:nvPr/>
        </p:nvSpPr>
        <p:spPr>
          <a:xfrm>
            <a:off x="2070099" y="4953114"/>
            <a:ext cx="2311400" cy="3693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23CA46-FB6B-2E23-0A31-8DD08BC1CDF3}"/>
              </a:ext>
            </a:extLst>
          </p:cNvPr>
          <p:cNvSpPr/>
          <p:nvPr/>
        </p:nvSpPr>
        <p:spPr>
          <a:xfrm>
            <a:off x="2048933" y="4021780"/>
            <a:ext cx="2311400" cy="3693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0F1AFA-0000-D4AF-62EE-72738ECC384A}"/>
              </a:ext>
            </a:extLst>
          </p:cNvPr>
          <p:cNvSpPr/>
          <p:nvPr/>
        </p:nvSpPr>
        <p:spPr>
          <a:xfrm>
            <a:off x="2070099" y="2919910"/>
            <a:ext cx="2311400" cy="3693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86F6E3-E9C4-CF2F-9DDB-507A154C7943}"/>
              </a:ext>
            </a:extLst>
          </p:cNvPr>
          <p:cNvSpPr txBox="1"/>
          <p:nvPr/>
        </p:nvSpPr>
        <p:spPr>
          <a:xfrm>
            <a:off x="2243667" y="1755291"/>
            <a:ext cx="185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Поодинокі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8829B-7CC3-4E4E-24C9-060163CDF6DE}"/>
              </a:ext>
            </a:extLst>
          </p:cNvPr>
          <p:cNvSpPr txBox="1"/>
          <p:nvPr/>
        </p:nvSpPr>
        <p:spPr>
          <a:xfrm>
            <a:off x="6194102" y="1798361"/>
            <a:ext cx="171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Групові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D9D301-12A7-55A6-D3A2-CEA20AD9805E}"/>
              </a:ext>
            </a:extLst>
          </p:cNvPr>
          <p:cNvSpPr txBox="1"/>
          <p:nvPr/>
        </p:nvSpPr>
        <p:spPr>
          <a:xfrm>
            <a:off x="2108199" y="2885817"/>
            <a:ext cx="260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Жорсткі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1D5BAA-3A3D-B511-972A-38B2876470AD}"/>
              </a:ext>
            </a:extLst>
          </p:cNvPr>
          <p:cNvSpPr txBox="1"/>
          <p:nvPr/>
        </p:nvSpPr>
        <p:spPr>
          <a:xfrm>
            <a:off x="2108199" y="3987687"/>
            <a:ext cx="222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Напівжорсткі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6F0BC8-E3E2-5467-6015-876BDDF2B818}"/>
              </a:ext>
            </a:extLst>
          </p:cNvPr>
          <p:cNvSpPr txBox="1"/>
          <p:nvPr/>
        </p:nvSpPr>
        <p:spPr>
          <a:xfrm>
            <a:off x="2078566" y="4953114"/>
            <a:ext cx="260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Еластичні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C3A349-A8D3-7B9D-D667-39C495DBEC19}"/>
              </a:ext>
            </a:extLst>
          </p:cNvPr>
          <p:cNvSpPr txBox="1"/>
          <p:nvPr/>
        </p:nvSpPr>
        <p:spPr>
          <a:xfrm>
            <a:off x="5249335" y="2885817"/>
            <a:ext cx="260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 Секційні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20DA8D-1835-EEFF-EE15-79DF18C60ED4}"/>
              </a:ext>
            </a:extLst>
          </p:cNvPr>
          <p:cNvSpPr txBox="1"/>
          <p:nvPr/>
        </p:nvSpPr>
        <p:spPr>
          <a:xfrm>
            <a:off x="8153400" y="2885817"/>
            <a:ext cx="260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Пласкі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45F18A-0D87-238D-05F0-5C9BF22CDD74}"/>
              </a:ext>
            </a:extLst>
          </p:cNvPr>
          <p:cNvSpPr txBox="1"/>
          <p:nvPr/>
        </p:nvSpPr>
        <p:spPr>
          <a:xfrm>
            <a:off x="6527800" y="3703361"/>
            <a:ext cx="260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Жорсткі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37AA7A-EA02-3AC6-083A-9F5032B081B7}"/>
              </a:ext>
            </a:extLst>
          </p:cNvPr>
          <p:cNvSpPr txBox="1"/>
          <p:nvPr/>
        </p:nvSpPr>
        <p:spPr>
          <a:xfrm>
            <a:off x="6527799" y="4386334"/>
            <a:ext cx="260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Напівжорсткі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445FAE-5564-65C6-8575-C2E0DE820E8D}"/>
              </a:ext>
            </a:extLst>
          </p:cNvPr>
          <p:cNvSpPr txBox="1"/>
          <p:nvPr/>
        </p:nvSpPr>
        <p:spPr>
          <a:xfrm>
            <a:off x="6527799" y="5138137"/>
            <a:ext cx="260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Еластичні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B56CE2-7A03-9F6F-99B7-67AA4140BE0C}"/>
              </a:ext>
            </a:extLst>
          </p:cNvPr>
          <p:cNvSpPr/>
          <p:nvPr/>
        </p:nvSpPr>
        <p:spPr>
          <a:xfrm>
            <a:off x="4897969" y="2910107"/>
            <a:ext cx="2311400" cy="3693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5A09BA5-3EB3-29FF-9C31-F1AAA796C2AD}"/>
              </a:ext>
            </a:extLst>
          </p:cNvPr>
          <p:cNvSpPr/>
          <p:nvPr/>
        </p:nvSpPr>
        <p:spPr>
          <a:xfrm>
            <a:off x="7700438" y="2892386"/>
            <a:ext cx="2311400" cy="3693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952CB59-775E-A20B-7121-B164222BB72F}"/>
              </a:ext>
            </a:extLst>
          </p:cNvPr>
          <p:cNvSpPr/>
          <p:nvPr/>
        </p:nvSpPr>
        <p:spPr>
          <a:xfrm>
            <a:off x="6019802" y="3681122"/>
            <a:ext cx="2311400" cy="3693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B38BAF1-C648-3C23-2203-B38E81A91CB5}"/>
              </a:ext>
            </a:extLst>
          </p:cNvPr>
          <p:cNvSpPr/>
          <p:nvPr/>
        </p:nvSpPr>
        <p:spPr>
          <a:xfrm>
            <a:off x="6019802" y="4416231"/>
            <a:ext cx="2311400" cy="3693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0F16A52-2FE5-3F9D-D9CB-D6CB8CCC22BC}"/>
              </a:ext>
            </a:extLst>
          </p:cNvPr>
          <p:cNvSpPr/>
          <p:nvPr/>
        </p:nvSpPr>
        <p:spPr>
          <a:xfrm>
            <a:off x="5964772" y="5097258"/>
            <a:ext cx="2311400" cy="3693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E644D3E-22EE-1AA9-137E-AE18ADC98E94}"/>
              </a:ext>
            </a:extLst>
          </p:cNvPr>
          <p:cNvCxnSpPr/>
          <p:nvPr/>
        </p:nvCxnSpPr>
        <p:spPr>
          <a:xfrm flipH="1">
            <a:off x="3649132" y="1250172"/>
            <a:ext cx="618068" cy="548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C660021-0AC8-C21D-4AA2-56BF89FA68F7}"/>
              </a:ext>
            </a:extLst>
          </p:cNvPr>
          <p:cNvCxnSpPr/>
          <p:nvPr/>
        </p:nvCxnSpPr>
        <p:spPr>
          <a:xfrm>
            <a:off x="5964772" y="1246012"/>
            <a:ext cx="706961" cy="550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8D45325-7F59-3B9B-F6D4-5EE76CC01472}"/>
              </a:ext>
            </a:extLst>
          </p:cNvPr>
          <p:cNvCxnSpPr>
            <a:cxnSpLocks/>
          </p:cNvCxnSpPr>
          <p:nvPr/>
        </p:nvCxnSpPr>
        <p:spPr>
          <a:xfrm>
            <a:off x="1540933" y="1983027"/>
            <a:ext cx="0" cy="315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A641EC2D-B92A-17AE-108F-0367D229601E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1532467" y="1983027"/>
            <a:ext cx="537632" cy="2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B50310A5-7D6B-06E9-627A-1D032D4D4D13}"/>
              </a:ext>
            </a:extLst>
          </p:cNvPr>
          <p:cNvCxnSpPr>
            <a:endCxn id="10" idx="1"/>
          </p:cNvCxnSpPr>
          <p:nvPr/>
        </p:nvCxnSpPr>
        <p:spPr>
          <a:xfrm>
            <a:off x="1540933" y="3094737"/>
            <a:ext cx="529166" cy="9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0079A8D0-01B7-F46F-A3B8-A766BD479391}"/>
              </a:ext>
            </a:extLst>
          </p:cNvPr>
          <p:cNvCxnSpPr>
            <a:endCxn id="9" idx="1"/>
          </p:cNvCxnSpPr>
          <p:nvPr/>
        </p:nvCxnSpPr>
        <p:spPr>
          <a:xfrm>
            <a:off x="1540933" y="4206446"/>
            <a:ext cx="50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869CA043-892C-78E7-8E4E-82FB90B54501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1540933" y="5137780"/>
            <a:ext cx="5376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E142D416-8DFD-FE9F-3F1A-FF8E1E5D6094}"/>
              </a:ext>
            </a:extLst>
          </p:cNvPr>
          <p:cNvCxnSpPr>
            <a:endCxn id="16" idx="0"/>
          </p:cNvCxnSpPr>
          <p:nvPr/>
        </p:nvCxnSpPr>
        <p:spPr>
          <a:xfrm flipH="1">
            <a:off x="6527799" y="2167693"/>
            <a:ext cx="321734" cy="718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83A54084-0E67-32DB-3E3D-2CC4DF7A5A47}"/>
              </a:ext>
            </a:extLst>
          </p:cNvPr>
          <p:cNvCxnSpPr/>
          <p:nvPr/>
        </p:nvCxnSpPr>
        <p:spPr>
          <a:xfrm>
            <a:off x="7476070" y="2189932"/>
            <a:ext cx="724630" cy="697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795C6EB-CE61-DED0-A9D8-8C9BA5EC35BC}"/>
              </a:ext>
            </a:extLst>
          </p:cNvPr>
          <p:cNvCxnSpPr>
            <a:cxnSpLocks/>
          </p:cNvCxnSpPr>
          <p:nvPr/>
        </p:nvCxnSpPr>
        <p:spPr>
          <a:xfrm>
            <a:off x="5283197" y="3289242"/>
            <a:ext cx="0" cy="2033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82F2F8AA-521A-7B0C-DAAD-2441A93D1652}"/>
              </a:ext>
            </a:extLst>
          </p:cNvPr>
          <p:cNvCxnSpPr>
            <a:cxnSpLocks/>
          </p:cNvCxnSpPr>
          <p:nvPr/>
        </p:nvCxnSpPr>
        <p:spPr>
          <a:xfrm>
            <a:off x="9694333" y="3289242"/>
            <a:ext cx="0" cy="1992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6F00FFCF-FC3C-4498-4D78-C24046E82BCD}"/>
              </a:ext>
            </a:extLst>
          </p:cNvPr>
          <p:cNvCxnSpPr>
            <a:endCxn id="23" idx="1"/>
          </p:cNvCxnSpPr>
          <p:nvPr/>
        </p:nvCxnSpPr>
        <p:spPr>
          <a:xfrm flipV="1">
            <a:off x="5283197" y="3865788"/>
            <a:ext cx="736605" cy="22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69A093FE-29A6-07FC-4846-FB7D0D916143}"/>
              </a:ext>
            </a:extLst>
          </p:cNvPr>
          <p:cNvCxnSpPr>
            <a:endCxn id="23" idx="3"/>
          </p:cNvCxnSpPr>
          <p:nvPr/>
        </p:nvCxnSpPr>
        <p:spPr>
          <a:xfrm flipH="1">
            <a:off x="8331202" y="3865788"/>
            <a:ext cx="1363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55714AF2-4F4C-BAFF-5C7B-8BA7200EAD51}"/>
              </a:ext>
            </a:extLst>
          </p:cNvPr>
          <p:cNvCxnSpPr>
            <a:endCxn id="24" idx="1"/>
          </p:cNvCxnSpPr>
          <p:nvPr/>
        </p:nvCxnSpPr>
        <p:spPr>
          <a:xfrm>
            <a:off x="5283197" y="4600897"/>
            <a:ext cx="7366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A187FFF1-18A9-820E-1D00-22F2C68A363E}"/>
              </a:ext>
            </a:extLst>
          </p:cNvPr>
          <p:cNvCxnSpPr/>
          <p:nvPr/>
        </p:nvCxnSpPr>
        <p:spPr>
          <a:xfrm flipH="1">
            <a:off x="8331202" y="4571000"/>
            <a:ext cx="1363131" cy="29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5939B894-EAC2-ABD8-9AFE-551271279268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5283196" y="5281924"/>
            <a:ext cx="681576" cy="40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27C94731-495D-6B79-F7AB-E578EB3D00F4}"/>
              </a:ext>
            </a:extLst>
          </p:cNvPr>
          <p:cNvCxnSpPr>
            <a:endCxn id="25" idx="3"/>
          </p:cNvCxnSpPr>
          <p:nvPr/>
        </p:nvCxnSpPr>
        <p:spPr>
          <a:xfrm flipH="1" flipV="1">
            <a:off x="8276172" y="5281924"/>
            <a:ext cx="1418160" cy="40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58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099D5-4C16-EBE4-DF52-BDF06790D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CA58A-5101-4AAA-ACED-C2ACD7C47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33" y="64700"/>
            <a:ext cx="6737879" cy="5397888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4C7E422D-A9DF-4D83-A8EF-C8444DAD6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230" y="5825066"/>
            <a:ext cx="7213503" cy="55880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Групові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захвати                                            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Поодинокий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захват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E64329-5178-05DC-ACAA-16C2CDC12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428" y="3271838"/>
            <a:ext cx="25812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7644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1426</TotalTime>
  <Words>159</Words>
  <Application>Microsoft Office PowerPoint</Application>
  <PresentationFormat>Широкоэкранный</PresentationFormat>
  <Paragraphs>33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Тема </vt:lpstr>
      <vt:lpstr>3.1 Розрахунок орієнтуюче-живильних пристроїв .  3.1.1 Орієнтування виробів на пласкому диску, що обертається                                                                                     Умова початку руху виробу вагою G,                                                                                                   який було подано на відстані r0                                                                                                 від осі обертання диску під дією сили J</vt:lpstr>
      <vt:lpstr>3.1.2 Переміщення виробів у радіальних направляючих жолобках конусного диска, що безперервно обертається </vt:lpstr>
      <vt:lpstr>Презентация PowerPoint</vt:lpstr>
      <vt:lpstr>Презентация PowerPoint</vt:lpstr>
      <vt:lpstr>Презентация PowerPoint</vt:lpstr>
      <vt:lpstr>3.3 Класифікація вакуумных захватов.  </vt:lpstr>
      <vt:lpstr>Презентация PowerPoint</vt:lpstr>
      <vt:lpstr>Презентация PowerPoint</vt:lpstr>
      <vt:lpstr>3.4 Розрахунок вакуумних захватов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Наталя Михайлівна Московська</cp:lastModifiedBy>
  <cp:revision>82</cp:revision>
  <dcterms:created xsi:type="dcterms:W3CDTF">2022-02-23T17:25:23Z</dcterms:created>
  <dcterms:modified xsi:type="dcterms:W3CDTF">2025-03-01T16:09:20Z</dcterms:modified>
</cp:coreProperties>
</file>