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9" r:id="rId13"/>
    <p:sldId id="266" r:id="rId14"/>
    <p:sldId id="267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46FF0C-F79E-4EAC-BC5C-F8DDEFB67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9CA526-DFAA-4429-ACF4-C74F41E45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401CD7-6038-4DC9-B5FD-52F41E86E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965238-05E6-4EE7-A445-021071CDD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AD4860-9580-47F9-8B2E-5A943A0B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41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5B6752-052C-44DE-AF53-97A68C1ED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352FE1-2AA3-4786-A62E-9AE771231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42E733-0575-4346-8321-A3AFA2AC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90285F-5FD5-457F-865D-A3653A2EC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96DD7B-3AAB-49ED-AF69-84F53FB9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58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812FDDC-6D54-425F-A4DA-586C87BE1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DE667D-1A1A-47D3-B761-C6DC6507F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16E329-3CFD-4191-9376-8BC1CC6EE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9F2CCB-4589-495D-9848-2B4FA165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41A3E-19EC-4831-B9DB-6B6A5933F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65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3B59E9-FB09-4AE0-A79E-7DD107DA1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C479C0-5F26-4D70-9704-EF849D7BC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BB582F-B1BF-4A8B-B359-BA41DBD7A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A678D0-5BF5-4907-B815-F0160FDBB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CDB06D-0AA6-4744-8003-85184194B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04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D5F7E-424E-41A3-9939-1BE0514D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8D511F-73B8-4475-9BAB-D1B5D808A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F3B6D6-237E-42F1-A773-98C63E99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49C669-218D-430D-8E8D-9B02EAFCF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5E6564-81EE-4946-B429-16CCBCC7D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92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746D08-D3FB-4B07-BC80-EB7F2297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3505CA-5AF0-40CE-AA84-FF1F2EFC7E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E1E83A-BCE7-4173-9C9A-E9473FFE5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8C3C43-E52F-4D54-B105-84EA37106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B8A245-1C41-40B6-88D2-4D57F88B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94F6A6-D059-4DDD-AD86-138C0E09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4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827BD6-9FDB-49D8-8AE2-B285A875D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50294C-D076-46A4-AF83-8D5BAD909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501888-82C8-452B-BAA4-715AE7CD2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339F297-33FF-4676-B03E-7123066CE7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0E4806-56A1-46AD-9BAA-C75BCFADB6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BD19E60-0F38-45B3-B61D-2C9089DB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A545AF-DC4B-43A3-9A7E-6938880A0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2F374E4-E399-48B2-95B3-CD104D9F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4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4E3FEA-8E8A-4E31-9C02-2331E99CD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BE5819F-60B9-47EF-8B72-F31DAA3B9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E0E417E-C363-4C6C-B114-0FAF8F840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3CDF8D-B740-4BD3-8E99-C818F9CF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1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7AACB4A-1E3D-4F2A-BC85-07E71B71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A8D4520-66CA-4071-838A-A91F142F9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4935AD-1672-46EC-8AD5-98E1694E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76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83F093-A6F7-463F-B404-CAB0072A2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6D9969-55A3-4CF7-B4AF-5A2FB9B7A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408CA5-C858-4E62-AC6E-DB162F614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7532E8-BC68-4B30-8F4D-D9EE08FF3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2FC4E9-01FB-443B-B233-9E862DD9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1184CB-4A50-4EBE-94A3-B6E59616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73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4E8E9F-E95A-4D7C-AB84-A57063A4D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653978-43AC-40FA-B2CD-5FBF72732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21D30F-CF9E-4065-98DB-73FE24D7A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8651F0-5A7B-48B2-9AE6-CEF4F407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BE07A9-AF24-4D4B-9A36-0814835F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44E0AC-F45D-4D99-8F26-B5724A800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68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310A1-126A-469F-8126-22C50EC04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D7142B-EFD0-41DD-A9B5-FE4078D74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FA96B3-62E5-4D37-A80B-7AD6956D7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98D1B-F0D8-4D12-8CE9-9E0F25E30518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D07E7C-DD2A-4154-A28D-B18B222E13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BFE517-DE85-4249-8306-72017CC43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77626-923E-42EE-B913-2FBF147A6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57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F632F-04D5-44E1-B5EF-A660B931F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Електронні компоненти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491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5065570-09BA-4062-8378-7FE92A976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012" y="704850"/>
            <a:ext cx="10410825" cy="5448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4319EB7-6CAE-4A49-B920-4C23B4E5FD25}"/>
              </a:ext>
            </a:extLst>
          </p:cNvPr>
          <p:cNvSpPr txBox="1"/>
          <p:nvPr/>
        </p:nvSpPr>
        <p:spPr>
          <a:xfrm>
            <a:off x="437225" y="308045"/>
            <a:ext cx="60945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U </a:t>
            </a:r>
            <a:r>
              <a:rPr lang="ru-RU" dirty="0" err="1"/>
              <a:t>пр</a:t>
            </a:r>
            <a:r>
              <a:rPr lang="ru-RU" dirty="0"/>
              <a:t> максимальна</a:t>
            </a:r>
          </a:p>
          <a:p>
            <a:r>
              <a:rPr lang="uk-UA" b="1" dirty="0"/>
              <a:t>Температурний коефіцієнт ємності.</a:t>
            </a:r>
            <a:r>
              <a:rPr lang="ru-RU" b="1" dirty="0"/>
              <a:t> </a:t>
            </a:r>
            <a:r>
              <a:rPr lang="uk-UA" dirty="0"/>
              <a:t>Відносна зміна ємності при зміні температури навколишнього середовища на градус Цельсія.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08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4C9C51-64C4-4524-B023-B41B2570C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86" y="852302"/>
            <a:ext cx="10506075" cy="541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804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ля чего используется конденсатор: 2 простых примера | ASUTPP | Дзен">
            <a:extLst>
              <a:ext uri="{FF2B5EF4-FFF2-40B4-BE49-F238E27FC236}">
                <a16:creationId xmlns:a16="http://schemas.microsoft.com/office/drawing/2014/main" id="{B1CC48DC-E651-4F0B-A890-A3FDC851C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80" y="805367"/>
            <a:ext cx="9370115" cy="5247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760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28AF400-3450-48F3-B1B9-21289AE0F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117" y="821197"/>
            <a:ext cx="10067925" cy="57435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D99DF56-3EBC-4C77-8CDC-E5C789E7CBB0}"/>
              </a:ext>
            </a:extLst>
          </p:cNvPr>
          <p:cNvSpPr txBox="1"/>
          <p:nvPr/>
        </p:nvSpPr>
        <p:spPr>
          <a:xfrm>
            <a:off x="248930" y="166615"/>
            <a:ext cx="70022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Катушка </a:t>
            </a:r>
            <a:r>
              <a:rPr lang="ru-RU" dirty="0" err="1"/>
              <a:t>індуктивності</a:t>
            </a:r>
            <a:endParaRPr lang="ru-RU" dirty="0"/>
          </a:p>
          <a:p>
            <a:r>
              <a:rPr lang="ru-RU" dirty="0" err="1"/>
              <a:t>пасивний</a:t>
            </a:r>
            <a:r>
              <a:rPr lang="ru-RU" dirty="0"/>
              <a:t> </a:t>
            </a:r>
            <a:r>
              <a:rPr lang="ru-RU" dirty="0" err="1"/>
              <a:t>реактивний</a:t>
            </a:r>
            <a:endParaRPr lang="ru-RU" dirty="0"/>
          </a:p>
          <a:p>
            <a:r>
              <a:rPr lang="uk-UA" dirty="0"/>
              <a:t>Гвинтова, спіральна або </a:t>
            </a:r>
            <a:r>
              <a:rPr lang="uk-UA" dirty="0" err="1"/>
              <a:t>гвинтоспіральна</a:t>
            </a:r>
            <a:r>
              <a:rPr lang="uk-UA" dirty="0"/>
              <a:t> котушка із згорнутого ізольованого провідника, що має значну індуктивність при відносно малій ємності та малому активному опорі.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87EA18-6D79-45AD-B21E-E749B21C0FB4}"/>
              </a:ext>
            </a:extLst>
          </p:cNvPr>
          <p:cNvSpPr txBox="1"/>
          <p:nvPr/>
        </p:nvSpPr>
        <p:spPr>
          <a:xfrm>
            <a:off x="7073992" y="2544711"/>
            <a:ext cx="409148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Дросель</a:t>
            </a:r>
            <a:r>
              <a:rPr lang="ru-RU" dirty="0"/>
              <a:t> </a:t>
            </a:r>
            <a:r>
              <a:rPr lang="uk-UA" dirty="0"/>
              <a:t>Індуктивності для придушення перешкод, згладжування пульсацій електричного струму та накопичення енергії в магнітному полі сердечника називають дроселем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EDA8E7-4F22-470A-AEB0-532F7970BA0B}"/>
              </a:ext>
            </a:extLst>
          </p:cNvPr>
          <p:cNvSpPr txBox="1"/>
          <p:nvPr/>
        </p:nvSpPr>
        <p:spPr>
          <a:xfrm>
            <a:off x="6981279" y="4022039"/>
            <a:ext cx="225386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ел. техн. сталь </a:t>
            </a:r>
            <a:r>
              <a:rPr lang="ru-RU" dirty="0" err="1"/>
              <a:t>низькі</a:t>
            </a:r>
            <a:endParaRPr lang="ru-RU" dirty="0"/>
          </a:p>
          <a:p>
            <a:r>
              <a:rPr lang="ru-RU" dirty="0" err="1"/>
              <a:t>пермолой</a:t>
            </a:r>
            <a:r>
              <a:rPr lang="ru-RU" dirty="0"/>
              <a:t> </a:t>
            </a:r>
            <a:r>
              <a:rPr lang="ru-RU" dirty="0" err="1"/>
              <a:t>середні</a:t>
            </a:r>
            <a:endParaRPr lang="ru-RU" dirty="0"/>
          </a:p>
          <a:p>
            <a:r>
              <a:rPr lang="ru-RU" dirty="0" err="1"/>
              <a:t>ферити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частоти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5BF373-32D3-42CC-B953-D80B8D02773B}"/>
              </a:ext>
            </a:extLst>
          </p:cNvPr>
          <p:cNvSpPr txBox="1"/>
          <p:nvPr/>
        </p:nvSpPr>
        <p:spPr>
          <a:xfrm>
            <a:off x="357326" y="6036803"/>
            <a:ext cx="6094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Основним параметром котушки індуктивності є її індуктивність, що вимірюється в Генрі.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6832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Индуктивности выводные аксиальные - купить в Киеве и Украине. Электронные  компоненты | Компания СЭА">
            <a:extLst>
              <a:ext uri="{FF2B5EF4-FFF2-40B4-BE49-F238E27FC236}">
                <a16:creationId xmlns:a16="http://schemas.microsoft.com/office/drawing/2014/main" id="{418FA92E-A5FA-46AD-86A3-7FA5BDAE2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12" y="870011"/>
            <a:ext cx="5875142" cy="493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Китай Mn-Zn Высокочастотный трансформатор с импульсной обратной связью  производитель, поставщик и завод - Оптовая продажа продукции - Shaanxi  Fullstar Electronics Co., Ltd">
            <a:extLst>
              <a:ext uri="{FF2B5EF4-FFF2-40B4-BE49-F238E27FC236}">
                <a16:creationId xmlns:a16="http://schemas.microsoft.com/office/drawing/2014/main" id="{A74DF4A9-01EB-4222-81B3-26EBA8620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134" y="1104945"/>
            <a:ext cx="4552950" cy="446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523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к рассчитать индуктивность катушек с замкнутыми сердечниками? Часть 2. |  HomeElectronics">
            <a:extLst>
              <a:ext uri="{FF2B5EF4-FFF2-40B4-BE49-F238E27FC236}">
                <a16:creationId xmlns:a16="http://schemas.microsoft.com/office/drawing/2014/main" id="{CE801144-E0A4-4893-8065-14FAA409B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773" y="526187"/>
            <a:ext cx="29337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Расчет катушки индуктивности с тороидальным сердечником: On-line  калькуляторы, расчет катушки на ферритовом кольце – Как рассчитать  индуктивность катушек с замкнутыми сердечниками? — RC74 — интернет-магазин  радиоуправляемых моделей">
            <a:extLst>
              <a:ext uri="{FF2B5EF4-FFF2-40B4-BE49-F238E27FC236}">
                <a16:creationId xmlns:a16="http://schemas.microsoft.com/office/drawing/2014/main" id="{2ED9E031-2623-4536-87DB-5CD2D10D3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328" y="289904"/>
            <a:ext cx="3149260" cy="262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Как рассчитать индуктивность катушек с замкнутыми сердечниками? |  HomeElectronics">
            <a:extLst>
              <a:ext uri="{FF2B5EF4-FFF2-40B4-BE49-F238E27FC236}">
                <a16:creationId xmlns:a16="http://schemas.microsoft.com/office/drawing/2014/main" id="{CDB7C720-92B5-49A4-A7A4-060067672A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443" y="554855"/>
            <a:ext cx="3651753" cy="2090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Расчет катушки индуктивности с тороидальным сердечником: On-line  калькуляторы, расчет катушки на ферритовом кольце – Как рассчитать  индуктивность катушек с замкнутыми сердечниками? — RC74 — интернет-магазин  радиоуправляемых моделей">
            <a:extLst>
              <a:ext uri="{FF2B5EF4-FFF2-40B4-BE49-F238E27FC236}">
                <a16:creationId xmlns:a16="http://schemas.microsoft.com/office/drawing/2014/main" id="{648037EA-19BA-45CE-A3B6-929390FCF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46" y="2683000"/>
            <a:ext cx="3355538" cy="3653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Ферритные сердечники для изготовления катушек индуктивности и  трансформаторов. | Премиум Фото">
            <a:extLst>
              <a:ext uri="{FF2B5EF4-FFF2-40B4-BE49-F238E27FC236}">
                <a16:creationId xmlns:a16="http://schemas.microsoft.com/office/drawing/2014/main" id="{9DCFCBDC-8495-4F53-A678-FD5AE32FD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900" y="2958121"/>
            <a:ext cx="5962650" cy="360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86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83D10E-A85F-497D-A525-638C86D69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Розподіл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AC6D43-DDE7-4FE9-97D9-66875B845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Пасивні</a:t>
            </a:r>
            <a:endParaRPr lang="ru-RU" dirty="0"/>
          </a:p>
          <a:p>
            <a:r>
              <a:rPr lang="ru-RU" dirty="0" err="1"/>
              <a:t>Активні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Комутаційні</a:t>
            </a:r>
            <a:endParaRPr lang="ru-RU" dirty="0"/>
          </a:p>
          <a:p>
            <a:r>
              <a:rPr lang="ru-RU" dirty="0" err="1"/>
              <a:t>Керуючі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3254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7E5E7C-577E-4999-A090-1B5F08569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Типи пасивних елементів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5973B1-34A6-4DD7-9AF6-7F3B55B92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Пасивні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Резистори</a:t>
            </a:r>
            <a:endParaRPr lang="ru-RU" dirty="0"/>
          </a:p>
          <a:p>
            <a:r>
              <a:rPr lang="ru-RU" dirty="0" err="1"/>
              <a:t>Конденсатори</a:t>
            </a:r>
            <a:endParaRPr lang="ru-RU" dirty="0"/>
          </a:p>
          <a:p>
            <a:r>
              <a:rPr lang="ru-RU" dirty="0" err="1"/>
              <a:t>Індуктивні</a:t>
            </a:r>
            <a:r>
              <a:rPr lang="ru-RU" dirty="0"/>
              <a:t> (</a:t>
            </a:r>
            <a:r>
              <a:rPr lang="ru-RU" dirty="0" err="1"/>
              <a:t>Моточні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2159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BCA8CDE-5B96-4AD6-81E4-FE32FD50F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638" y="0"/>
            <a:ext cx="1130791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83C5F1-8F6C-496B-9FBD-AB0F8DD98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540" y="658090"/>
            <a:ext cx="7254899" cy="1064180"/>
          </a:xfrm>
        </p:spPr>
        <p:txBody>
          <a:bodyPr>
            <a:normAutofit fontScale="90000"/>
          </a:bodyPr>
          <a:lstStyle/>
          <a:p>
            <a:r>
              <a:rPr lang="ru-RU" sz="2600" dirty="0">
                <a:latin typeface="+mn-lt"/>
                <a:ea typeface="+mn-ea"/>
                <a:cs typeface="+mn-cs"/>
              </a:rPr>
              <a:t>Резистор. </a:t>
            </a:r>
            <a:r>
              <a:rPr lang="uk-UA" sz="2600" dirty="0">
                <a:latin typeface="+mn-lt"/>
                <a:ea typeface="+mn-ea"/>
                <a:cs typeface="+mn-cs"/>
              </a:rPr>
              <a:t>Пасивний елемент електричного кола, що в ідеалі характеризується тільки опором електричному струму.</a:t>
            </a:r>
            <a:br>
              <a:rPr lang="uk-UA" sz="2600" dirty="0">
                <a:latin typeface="+mn-lt"/>
                <a:ea typeface="+mn-ea"/>
                <a:cs typeface="+mn-cs"/>
              </a:rPr>
            </a:br>
            <a:r>
              <a:rPr lang="uk-UA" sz="2600" dirty="0">
                <a:latin typeface="+mn-lt"/>
                <a:ea typeface="+mn-ea"/>
                <a:cs typeface="+mn-cs"/>
              </a:rPr>
              <a:t>Миттєве значення напруги на резистори пропорційне струму, що проходить через нього.</a:t>
            </a:r>
            <a:br>
              <a:rPr lang="ru-RU" sz="2600" dirty="0">
                <a:latin typeface="+mn-lt"/>
                <a:ea typeface="+mn-ea"/>
                <a:cs typeface="+mn-cs"/>
              </a:rPr>
            </a:br>
            <a:endParaRPr lang="ru-RU" sz="26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6847A-9D26-45BB-8ADC-5238473C6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445" y="1435008"/>
            <a:ext cx="10515600" cy="132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постійні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змінні</a:t>
            </a:r>
            <a:r>
              <a:rPr lang="ru-RU" dirty="0"/>
              <a:t> (переменные)</a:t>
            </a:r>
          </a:p>
        </p:txBody>
      </p:sp>
    </p:spTree>
    <p:extLst>
      <p:ext uri="{BB962C8B-B14F-4D97-AF65-F5344CB8AC3E}">
        <p14:creationId xmlns:p14="http://schemas.microsoft.com/office/powerpoint/2010/main" val="323649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C99C53-468F-42A1-A1A0-60C79E060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440" y="839692"/>
            <a:ext cx="10508387" cy="5719642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DB20FD28-12B5-4ADD-A7E8-44E0E2DD6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173" y="298666"/>
            <a:ext cx="4408503" cy="16033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Номінал</a:t>
            </a:r>
            <a:r>
              <a:rPr lang="ru-RU" dirty="0"/>
              <a:t> МЕК</a:t>
            </a:r>
          </a:p>
          <a:p>
            <a:pPr marL="0" indent="0">
              <a:buNone/>
            </a:pPr>
            <a:r>
              <a:rPr lang="uk-UA" dirty="0"/>
              <a:t>Номінали резисторів та їх значення вибираються із спеціальних номінальних рядів E6, E12, E24 E48…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151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A1830C-0F6C-485A-B017-BA8C5C40C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322" y="1732347"/>
            <a:ext cx="9696450" cy="46196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0BE011-441E-437D-ADA7-53ADDF7A8A31}"/>
              </a:ext>
            </a:extLst>
          </p:cNvPr>
          <p:cNvSpPr txBox="1"/>
          <p:nvPr/>
        </p:nvSpPr>
        <p:spPr>
          <a:xfrm>
            <a:off x="874913" y="162687"/>
            <a:ext cx="60945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Температурний коефіцієнт опору.</a:t>
            </a:r>
            <a:endParaRPr lang="ru-RU" sz="2400" dirty="0"/>
          </a:p>
          <a:p>
            <a:r>
              <a:rPr lang="uk-UA" sz="2400" dirty="0"/>
              <a:t>Коефіцієнт, що характеризує лінійне підвищення опору від підвищення температури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6530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к выбрать подходящий резистор">
            <a:extLst>
              <a:ext uri="{FF2B5EF4-FFF2-40B4-BE49-F238E27FC236}">
                <a16:creationId xmlns:a16="http://schemas.microsoft.com/office/drawing/2014/main" id="{26BB78E3-01D8-4730-B64E-9EE92E96F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69" y="142875"/>
            <a:ext cx="56007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еременный резистор: что это, как работает, характеристики, маркировка, где  применяется">
            <a:extLst>
              <a:ext uri="{FF2B5EF4-FFF2-40B4-BE49-F238E27FC236}">
                <a16:creationId xmlns:a16="http://schemas.microsoft.com/office/drawing/2014/main" id="{597A163D-5F9E-412C-84DC-1572FE541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231" y="2060775"/>
            <a:ext cx="7620000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191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2348D79-2E39-4F02-93E4-8175B7F65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2" y="914400"/>
            <a:ext cx="10429875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136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A8E89C6-2720-4F85-BEBF-E6EF07711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07" y="941927"/>
            <a:ext cx="10648950" cy="54197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06732EC-16C0-4C2A-884C-BB79484E2C92}"/>
              </a:ext>
            </a:extLst>
          </p:cNvPr>
          <p:cNvSpPr txBox="1"/>
          <p:nvPr/>
        </p:nvSpPr>
        <p:spPr>
          <a:xfrm>
            <a:off x="647238" y="203263"/>
            <a:ext cx="1024566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Конденсатор. </a:t>
            </a:r>
            <a:r>
              <a:rPr lang="uk-UA" dirty="0"/>
              <a:t>Двополюсник з певним значенням ємності та малою провідністю для накопичення заряду та енергії електричного поля. Пасивний реактивний електронний компонент.</a:t>
            </a:r>
          </a:p>
          <a:p>
            <a:r>
              <a:rPr lang="uk-UA" dirty="0"/>
              <a:t>Основною характеристикою конденсатора є його ємність, що вимірюється у Фарадах.</a:t>
            </a:r>
            <a:endParaRPr lang="ru-RU" dirty="0"/>
          </a:p>
          <a:p>
            <a:r>
              <a:rPr lang="ru-RU" dirty="0" err="1"/>
              <a:t>постійні</a:t>
            </a:r>
            <a:r>
              <a:rPr lang="ru-RU" dirty="0"/>
              <a:t> </a:t>
            </a:r>
          </a:p>
          <a:p>
            <a:r>
              <a:rPr lang="ru-RU" dirty="0" err="1"/>
              <a:t>змінні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6189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214</Words>
  <Application>Microsoft Office PowerPoint</Application>
  <PresentationFormat>Широкоэкранный</PresentationFormat>
  <Paragraphs>35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Електронні компоненти</vt:lpstr>
      <vt:lpstr>Розподіл</vt:lpstr>
      <vt:lpstr>Типи пасивних елементів</vt:lpstr>
      <vt:lpstr>Резистор. Пасивний елемент електричного кола, що в ідеалі характеризується тільки опором електричному струму. Миттєве значення напруги на резистори пропорційне струму, що проходить через нього.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Електронні компоненти</dc:title>
  <dc:creator>Сергій Вікторович Губін</dc:creator>
  <cp:lastModifiedBy>Сергій Губін</cp:lastModifiedBy>
  <cp:revision>3</cp:revision>
  <dcterms:created xsi:type="dcterms:W3CDTF">2024-02-08T11:12:17Z</dcterms:created>
  <dcterms:modified xsi:type="dcterms:W3CDTF">2024-02-08T12:50:00Z</dcterms:modified>
</cp:coreProperties>
</file>