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57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04" autoAdjust="0"/>
    <p:restoredTop sz="95256" autoAdjust="0"/>
  </p:normalViewPr>
  <p:slideViewPr>
    <p:cSldViewPr snapToGrid="0">
      <p:cViewPr varScale="1">
        <p:scale>
          <a:sx n="95" d="100"/>
          <a:sy n="95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701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28.02.2024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406011"/>
            <a:ext cx="11454580" cy="3077497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Лекція 2.</a:t>
            </a:r>
            <a:b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Призначення і принципи побудови основних систем ПНК</a:t>
            </a: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'єкт 3">
            <a:extLst>
              <a:ext uri="{FF2B5EF4-FFF2-40B4-BE49-F238E27FC236}">
                <a16:creationId xmlns:a16="http://schemas.microsoft.com/office/drawing/2014/main" id="{962ABB7C-F9DF-797D-FFF5-F891272CC6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15722"/>
              </p:ext>
            </p:extLst>
          </p:nvPr>
        </p:nvGraphicFramePr>
        <p:xfrm>
          <a:off x="3503330" y="72259"/>
          <a:ext cx="5185339" cy="6713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332326" imgH="8206693" progId="Visio.Drawing.11">
                  <p:embed/>
                </p:oleObj>
              </mc:Choice>
              <mc:Fallback>
                <p:oleObj r:id="rId2" imgW="6332326" imgH="8206693" progId="Visio.Drawing.11">
                  <p:embed/>
                  <p:pic>
                    <p:nvPicPr>
                      <p:cNvPr id="4" name="Об'єкт 3">
                        <a:extLst>
                          <a:ext uri="{FF2B5EF4-FFF2-40B4-BE49-F238E27FC236}">
                            <a16:creationId xmlns:a16="http://schemas.microsoft.com/office/drawing/2014/main" id="{962ABB7C-F9DF-797D-FFF5-F891272CC6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330" y="72259"/>
                        <a:ext cx="5185339" cy="67134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86206-8AB5-561A-E64E-8E9F3E16D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EA938D-45EA-31D1-2586-32A31D2648DE}"/>
              </a:ext>
            </a:extLst>
          </p:cNvPr>
          <p:cNvSpPr txBox="1"/>
          <p:nvPr/>
        </p:nvSpPr>
        <p:spPr>
          <a:xfrm>
            <a:off x="757084" y="566678"/>
            <a:ext cx="106778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 проектуванні бортових цифрових обчислювачів для ПНК можуть бути використані наступні структурні варіанти: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бортові спеціалізовані цифрові обчислювачі (БСЦО);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бортові цифрові обчислювальні машини (БЦОМ);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бортові цифрові обчислювальні системи (БЦОС) або комплекси (БЦОК).</a:t>
            </a:r>
          </a:p>
          <a:p>
            <a:pPr indent="361950"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БСЦО – обчислювачі окремих систем ПНК (ІНС, СПС, САУ), призначені для виконання математичних операцій.</a:t>
            </a:r>
          </a:p>
          <a:p>
            <a:pPr indent="361950"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БЦОМ – призначені для вирішення завдань навігації, стабілізації, управління; ізольовані від інших БЦОМ.</a:t>
            </a:r>
          </a:p>
          <a:p>
            <a:pPr indent="361950"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БЦОС (багатомашинні, мультипроцесорні) – застосовується при проектуванні інтегрованих ПНК шляхом об'єднання БЦОМ в єдину систему з метою розширення процесів автоматизації контролю і управління.</a:t>
            </a:r>
          </a:p>
          <a:p>
            <a:pPr indent="3619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Багатомашинні: дуплексні,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триплексні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– паралельне виконання задач;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триплексні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– також для реалізації мажоритарного принципу; дуальні – суміжне, комплексне вирішення задачі.</a:t>
            </a:r>
          </a:p>
        </p:txBody>
      </p:sp>
    </p:spTree>
    <p:extLst>
      <p:ext uri="{BB962C8B-B14F-4D97-AF65-F5344CB8AC3E}">
        <p14:creationId xmlns:p14="http://schemas.microsoft.com/office/powerpoint/2010/main" val="173434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11AD2-487F-6F49-047B-C102AF8CF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Два акселерометра, губка для посуды и четыре гайки / Хабр">
            <a:extLst>
              <a:ext uri="{FF2B5EF4-FFF2-40B4-BE49-F238E27FC236}">
                <a16:creationId xmlns:a16="http://schemas.microsoft.com/office/drawing/2014/main" id="{2CF6B733-832F-B5E6-34D5-A8081AAAA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924" y="1261611"/>
            <a:ext cx="4051860" cy="46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DAB93F0-1D65-1BE1-55C2-1FAFBD872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0" y="2229265"/>
            <a:ext cx="2573273" cy="257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91B15E-CF71-4F48-8FF3-D6F6DE43E1C9}"/>
              </a:ext>
            </a:extLst>
          </p:cNvPr>
          <p:cNvSpPr txBox="1"/>
          <p:nvPr/>
        </p:nvSpPr>
        <p:spPr>
          <a:xfrm>
            <a:off x="3283974" y="245805"/>
            <a:ext cx="5624051" cy="498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uk-UA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Інерціальні навігаційні системи (ІНС)</a:t>
            </a:r>
            <a:endParaRPr lang="ru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38C303-E085-EAF0-7DA0-2BBE4F539FC1}"/>
              </a:ext>
            </a:extLst>
          </p:cNvPr>
          <p:cNvSpPr txBox="1"/>
          <p:nvPr/>
        </p:nvSpPr>
        <p:spPr>
          <a:xfrm>
            <a:off x="116104" y="1356013"/>
            <a:ext cx="2261113" cy="873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Акселерометр 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триосьовий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GY291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4" name="Picture 10" descr="Акселерометр для самолета - Все производители в области авиации">
            <a:extLst>
              <a:ext uri="{FF2B5EF4-FFF2-40B4-BE49-F238E27FC236}">
                <a16:creationId xmlns:a16="http://schemas.microsoft.com/office/drawing/2014/main" id="{13821C26-331C-F715-1AAD-7DA09B58B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651" y="2295147"/>
            <a:ext cx="2573273" cy="257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B5113D-27CF-53FD-557B-A5103BFBE1D9}"/>
              </a:ext>
            </a:extLst>
          </p:cNvPr>
          <p:cNvSpPr txBox="1"/>
          <p:nvPr/>
        </p:nvSpPr>
        <p:spPr>
          <a:xfrm>
            <a:off x="2938732" y="1360839"/>
            <a:ext cx="2261113" cy="873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Однокомпонентні акселерометри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6" name="Picture 12" descr="Как это работает? | Акселерометр - Hi-News.ru">
            <a:extLst>
              <a:ext uri="{FF2B5EF4-FFF2-40B4-BE49-F238E27FC236}">
                <a16:creationId xmlns:a16="http://schemas.microsoft.com/office/drawing/2014/main" id="{31A5AB05-8621-7739-CD53-AFA83F361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213" y="3429000"/>
            <a:ext cx="4841787" cy="326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684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4632F-F8F7-6F8F-3DEF-FF0DF4C26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379874B1-BF36-FADE-BAFF-F0A63B786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6" y="1948343"/>
            <a:ext cx="3679174" cy="212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6DD46C-D1E5-7396-769F-63723C7796F4}"/>
              </a:ext>
            </a:extLst>
          </p:cNvPr>
          <p:cNvSpPr txBox="1"/>
          <p:nvPr/>
        </p:nvSpPr>
        <p:spPr>
          <a:xfrm>
            <a:off x="3283974" y="245805"/>
            <a:ext cx="5624051" cy="498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uk-UA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Інерціальні навігаційні системи (ІНС)</a:t>
            </a:r>
            <a:endParaRPr lang="ru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39637E-1E72-16F2-C2CE-E03E3F169235}"/>
              </a:ext>
            </a:extLst>
          </p:cNvPr>
          <p:cNvSpPr txBox="1"/>
          <p:nvPr/>
        </p:nvSpPr>
        <p:spPr>
          <a:xfrm>
            <a:off x="958647" y="1359784"/>
            <a:ext cx="1912373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МЕМС-гіроскоп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0" name="Picture 6" descr="undefined">
            <a:extLst>
              <a:ext uri="{FF2B5EF4-FFF2-40B4-BE49-F238E27FC236}">
                <a16:creationId xmlns:a16="http://schemas.microsoft.com/office/drawing/2014/main" id="{31C1786E-FA42-1010-4BBC-6E8683E1F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371" y="1715722"/>
            <a:ext cx="3999256" cy="299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0F7C86-5976-225C-B1DA-1C1888940303}"/>
              </a:ext>
            </a:extLst>
          </p:cNvPr>
          <p:cNvSpPr txBox="1"/>
          <p:nvPr/>
        </p:nvSpPr>
        <p:spPr>
          <a:xfrm>
            <a:off x="4862830" y="1126561"/>
            <a:ext cx="2411104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Лазерний гіроскоп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TFOG-01 Трьохосьовий волоконно-оптичний гіроскоп">
            <a:extLst>
              <a:ext uri="{FF2B5EF4-FFF2-40B4-BE49-F238E27FC236}">
                <a16:creationId xmlns:a16="http://schemas.microsoft.com/office/drawing/2014/main" id="{E91EAF7D-F4E5-1C65-3242-299AB7B89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78" y="1715722"/>
            <a:ext cx="3369292" cy="336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B53CB5-8783-56F1-042A-9ABC61F45649}"/>
              </a:ext>
            </a:extLst>
          </p:cNvPr>
          <p:cNvSpPr txBox="1"/>
          <p:nvPr/>
        </p:nvSpPr>
        <p:spPr>
          <a:xfrm>
            <a:off x="8554494" y="842470"/>
            <a:ext cx="3006827" cy="873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Трьохосьовий 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волоконно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-оптичний гіроскоп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05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37AD-BE94-EDDB-17D3-FB217B581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6C70BCE-8731-B8D8-36A6-7520823EA682}"/>
              </a:ext>
            </a:extLst>
          </p:cNvPr>
          <p:cNvSpPr txBox="1"/>
          <p:nvPr/>
        </p:nvSpPr>
        <p:spPr>
          <a:xfrm>
            <a:off x="3283974" y="245805"/>
            <a:ext cx="5624051" cy="498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uk-UA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Інерціальні навігаційні системи (ІНС)</a:t>
            </a:r>
            <a:endParaRPr lang="ru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577A37-EFCD-0917-C196-A940A8951A3F}"/>
              </a:ext>
            </a:extLst>
          </p:cNvPr>
          <p:cNvSpPr txBox="1"/>
          <p:nvPr/>
        </p:nvSpPr>
        <p:spPr>
          <a:xfrm>
            <a:off x="4483509" y="1219699"/>
            <a:ext cx="3224980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Датчик кутових швидкостей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Датчик угловой скорости — Википедия">
            <a:extLst>
              <a:ext uri="{FF2B5EF4-FFF2-40B4-BE49-F238E27FC236}">
                <a16:creationId xmlns:a16="http://schemas.microsoft.com/office/drawing/2014/main" id="{C9FABE7E-DD19-7331-3090-42C1F4222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126" y="1677453"/>
            <a:ext cx="7165435" cy="477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3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E9AB-33B4-2290-1CC6-6925D5ED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DDE49F-6781-E2D3-8A20-68486F3487FF}"/>
              </a:ext>
            </a:extLst>
          </p:cNvPr>
          <p:cNvSpPr txBox="1"/>
          <p:nvPr/>
        </p:nvSpPr>
        <p:spPr>
          <a:xfrm>
            <a:off x="3283974" y="245805"/>
            <a:ext cx="5624051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uk-U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Аерометричні датчики ПНК</a:t>
            </a:r>
            <a:endParaRPr lang="ru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20E4A7-FC75-C623-4F50-717BBEE1B205}"/>
              </a:ext>
            </a:extLst>
          </p:cNvPr>
          <p:cNvSpPr txBox="1"/>
          <p:nvPr/>
        </p:nvSpPr>
        <p:spPr>
          <a:xfrm>
            <a:off x="524389" y="983501"/>
            <a:ext cx="3224980" cy="873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Висотомір (барометричний, радіотехнічний, ГНСС)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Висотомір ВД-30, ВД-20, ВД-10, ВД-25К (ID#747910882), купить на Prom.ua">
            <a:extLst>
              <a:ext uri="{FF2B5EF4-FFF2-40B4-BE49-F238E27FC236}">
                <a16:creationId xmlns:a16="http://schemas.microsoft.com/office/drawing/2014/main" id="{E709844F-D71B-5CF1-8E5E-19017C200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1403"/>
            <a:ext cx="3919794" cy="293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орректор высоты КВ-11">
            <a:extLst>
              <a:ext uri="{FF2B5EF4-FFF2-40B4-BE49-F238E27FC236}">
                <a16:creationId xmlns:a16="http://schemas.microsoft.com/office/drawing/2014/main" id="{68335E7F-CDA1-B37D-F11F-2F413DBC6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989" y="1681315"/>
            <a:ext cx="2831908" cy="379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AE8BA9-DEE6-2928-AB7E-BDC02A5CB54F}"/>
              </a:ext>
            </a:extLst>
          </p:cNvPr>
          <p:cNvSpPr txBox="1"/>
          <p:nvPr/>
        </p:nvSpPr>
        <p:spPr>
          <a:xfrm>
            <a:off x="4185989" y="1302217"/>
            <a:ext cx="2831908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Коректор висоти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6" descr="Аналоговый вариометр - 5361 - Winter - для самолета">
            <a:extLst>
              <a:ext uri="{FF2B5EF4-FFF2-40B4-BE49-F238E27FC236}">
                <a16:creationId xmlns:a16="http://schemas.microsoft.com/office/drawing/2014/main" id="{7040F887-423F-2A3A-55E5-C6E7438FB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029" y="1959077"/>
            <a:ext cx="2939374" cy="303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06DD7E-79C4-6582-CDBF-D78E2F9B4299}"/>
              </a:ext>
            </a:extLst>
          </p:cNvPr>
          <p:cNvSpPr txBox="1"/>
          <p:nvPr/>
        </p:nvSpPr>
        <p:spPr>
          <a:xfrm>
            <a:off x="8316495" y="1223561"/>
            <a:ext cx="2831908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Варіометр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D3EDD9-7257-92A8-09D7-C888AE922C2C}"/>
              </a:ext>
            </a:extLst>
          </p:cNvPr>
          <p:cNvSpPr txBox="1"/>
          <p:nvPr/>
        </p:nvSpPr>
        <p:spPr>
          <a:xfrm>
            <a:off x="152399" y="5810445"/>
            <a:ext cx="11887199" cy="873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частиною єдиної системи: СПС (система повітряних сигналів), ІКВШП (інформаційні комплекси 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висотно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-швидкісних параметрів) тощо. 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682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3345</TotalTime>
  <Words>208</Words>
  <Application>Microsoft Office PowerPoint</Application>
  <PresentationFormat>Широкий екран</PresentationFormat>
  <Paragraphs>27</Paragraphs>
  <Slides>7</Slides>
  <Notes>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Visio.Drawing.11</vt:lpstr>
      <vt:lpstr>Лекція 2.  Призначення і принципи побудови основних систем ПНК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35</cp:revision>
  <dcterms:created xsi:type="dcterms:W3CDTF">2024-02-20T17:45:21Z</dcterms:created>
  <dcterms:modified xsi:type="dcterms:W3CDTF">2024-03-01T10:28:25Z</dcterms:modified>
</cp:coreProperties>
</file>