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7" r:id="rId1"/>
  </p:sldMasterIdLst>
  <p:notesMasterIdLst>
    <p:notesMasterId r:id="rId10"/>
  </p:notesMasterIdLst>
  <p:sldIdLst>
    <p:sldId id="256" r:id="rId2"/>
    <p:sldId id="260" r:id="rId3"/>
    <p:sldId id="257" r:id="rId4"/>
    <p:sldId id="281" r:id="rId5"/>
    <p:sldId id="282" r:id="rId6"/>
    <p:sldId id="258" r:id="rId7"/>
    <p:sldId id="262" r:id="rId8"/>
    <p:sldId id="271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3" autoAdjust="0"/>
    <p:restoredTop sz="94660" autoAdjust="0"/>
  </p:normalViewPr>
  <p:slideViewPr>
    <p:cSldViewPr snapToGrid="0">
      <p:cViewPr varScale="1">
        <p:scale>
          <a:sx n="113" d="100"/>
          <a:sy n="113" d="100"/>
        </p:scale>
        <p:origin x="228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0" d="100"/>
          <a:sy n="70" d="100"/>
        </p:scale>
        <p:origin x="1902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21453C-9B9A-4C20-B734-9B74CBF5D751}" type="datetimeFigureOut">
              <a:rPr lang="ru-RU" smtClean="0"/>
              <a:t>27.02.2025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49075C-4BE5-44F9-A771-58C473FF16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27050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49075C-4BE5-44F9-A771-58C473FF165C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05049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70343-F347-4EC3-840A-44735DDA3C1F}" type="datetimeFigureOut">
              <a:rPr lang="ru-RU" smtClean="0"/>
              <a:t>27.02.2025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8A8AAF86-0E8D-4A12-BD42-4651FA2738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4313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70343-F347-4EC3-840A-44735DDA3C1F}" type="datetimeFigureOut">
              <a:rPr lang="ru-RU" smtClean="0"/>
              <a:t>27.02.2025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A8AAF86-0E8D-4A12-BD42-4651FA2738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7405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70343-F347-4EC3-840A-44735DDA3C1F}" type="datetimeFigureOut">
              <a:rPr lang="ru-RU" smtClean="0"/>
              <a:t>27.02.2025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A8AAF86-0E8D-4A12-BD42-4651FA2738E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984152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70343-F347-4EC3-840A-44735DDA3C1F}" type="datetimeFigureOut">
              <a:rPr lang="ru-RU" smtClean="0"/>
              <a:t>27.02.2025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A8AAF86-0E8D-4A12-BD42-4651FA2738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55035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70343-F347-4EC3-840A-44735DDA3C1F}" type="datetimeFigureOut">
              <a:rPr lang="ru-RU" smtClean="0"/>
              <a:t>27.02.2025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A8AAF86-0E8D-4A12-BD42-4651FA2738E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411622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70343-F347-4EC3-840A-44735DDA3C1F}" type="datetimeFigureOut">
              <a:rPr lang="ru-RU" smtClean="0"/>
              <a:t>27.02.2025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A8AAF86-0E8D-4A12-BD42-4651FA2738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10813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70343-F347-4EC3-840A-44735DDA3C1F}" type="datetimeFigureOut">
              <a:rPr lang="ru-RU" smtClean="0"/>
              <a:t>27.02.2025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AAF86-0E8D-4A12-BD42-4651FA2738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90776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70343-F347-4EC3-840A-44735DDA3C1F}" type="datetimeFigureOut">
              <a:rPr lang="ru-RU" smtClean="0"/>
              <a:t>27.02.2025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AAF86-0E8D-4A12-BD42-4651FA2738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2948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70343-F347-4EC3-840A-44735DDA3C1F}" type="datetimeFigureOut">
              <a:rPr lang="ru-RU" smtClean="0"/>
              <a:t>27.02.2025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AAF86-0E8D-4A12-BD42-4651FA2738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6351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70343-F347-4EC3-840A-44735DDA3C1F}" type="datetimeFigureOut">
              <a:rPr lang="ru-RU" smtClean="0"/>
              <a:t>27.02.2025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A8AAF86-0E8D-4A12-BD42-4651FA2738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6654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70343-F347-4EC3-840A-44735DDA3C1F}" type="datetimeFigureOut">
              <a:rPr lang="ru-RU" smtClean="0"/>
              <a:t>27.02.2025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A8AAF86-0E8D-4A12-BD42-4651FA2738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7180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70343-F347-4EC3-840A-44735DDA3C1F}" type="datetimeFigureOut">
              <a:rPr lang="ru-RU" smtClean="0"/>
              <a:t>27.02.2025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A8AAF86-0E8D-4A12-BD42-4651FA2738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619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70343-F347-4EC3-840A-44735DDA3C1F}" type="datetimeFigureOut">
              <a:rPr lang="ru-RU" smtClean="0"/>
              <a:t>27.02.2025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AAF86-0E8D-4A12-BD42-4651FA2738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5222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70343-F347-4EC3-840A-44735DDA3C1F}" type="datetimeFigureOut">
              <a:rPr lang="ru-RU" smtClean="0"/>
              <a:t>27.02.2025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AAF86-0E8D-4A12-BD42-4651FA2738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2845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70343-F347-4EC3-840A-44735DDA3C1F}" type="datetimeFigureOut">
              <a:rPr lang="ru-RU" smtClean="0"/>
              <a:t>27.02.2025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AAF86-0E8D-4A12-BD42-4651FA2738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00076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70343-F347-4EC3-840A-44735DDA3C1F}" type="datetimeFigureOut">
              <a:rPr lang="ru-RU" smtClean="0"/>
              <a:t>27.02.2025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A8AAF86-0E8D-4A12-BD42-4651FA2738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4553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A70343-F347-4EC3-840A-44735DDA3C1F}" type="datetimeFigureOut">
              <a:rPr lang="ru-RU" smtClean="0"/>
              <a:t>27.02.2025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8A8AAF86-0E8D-4A12-BD42-4651FA2738E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74559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8" r:id="rId1"/>
    <p:sldLayoutId id="2147483859" r:id="rId2"/>
    <p:sldLayoutId id="2147483860" r:id="rId3"/>
    <p:sldLayoutId id="2147483861" r:id="rId4"/>
    <p:sldLayoutId id="2147483862" r:id="rId5"/>
    <p:sldLayoutId id="2147483863" r:id="rId6"/>
    <p:sldLayoutId id="2147483864" r:id="rId7"/>
    <p:sldLayoutId id="2147483865" r:id="rId8"/>
    <p:sldLayoutId id="2147483866" r:id="rId9"/>
    <p:sldLayoutId id="2147483867" r:id="rId10"/>
    <p:sldLayoutId id="2147483868" r:id="rId11"/>
    <p:sldLayoutId id="2147483869" r:id="rId12"/>
    <p:sldLayoutId id="2147483870" r:id="rId13"/>
    <p:sldLayoutId id="2147483871" r:id="rId14"/>
    <p:sldLayoutId id="2147483872" r:id="rId15"/>
    <p:sldLayoutId id="214748387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9708" y="150493"/>
            <a:ext cx="3086845" cy="2030819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83251" y="156212"/>
            <a:ext cx="3676336" cy="20251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766285" y="162012"/>
            <a:ext cx="2305050" cy="2019300"/>
          </a:xfrm>
          <a:prstGeom prst="rect">
            <a:avLst/>
          </a:prstGeom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826182"/>
            <a:ext cx="9310254" cy="2868035"/>
          </a:xfrm>
        </p:spPr>
        <p:txBody>
          <a:bodyPr>
            <a:noAutofit/>
          </a:bodyPr>
          <a:lstStyle/>
          <a:p>
            <a:pPr algn="ctr"/>
            <a:r>
              <a:rPr lang="uk-UA" sz="5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Проектування та аналіз промислового </a:t>
            </a:r>
            <a:r>
              <a:rPr lang="uk-UA" sz="54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обладання</a:t>
            </a:r>
            <a:endParaRPr lang="uk-UA" sz="5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7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 1</a:t>
            </a:r>
            <a:endParaRPr lang="ru-RU" sz="72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3846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11327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uk-UA" sz="48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Тема 1</a:t>
            </a:r>
            <a:endParaRPr lang="ru-RU" sz="48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291" y="1113271"/>
            <a:ext cx="10515600" cy="4916199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endParaRPr lang="uk-UA" sz="80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uk-UA" sz="80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Вступ до навчальної дисципліни «Проектування промислового обладнання». </a:t>
            </a:r>
            <a:endParaRPr lang="ru-RU" sz="80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07690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1800" y="-1"/>
            <a:ext cx="10955867" cy="1540934"/>
          </a:xfrm>
        </p:spPr>
        <p:txBody>
          <a:bodyPr>
            <a:noAutofit/>
          </a:bodyPr>
          <a:lstStyle/>
          <a:p>
            <a:pPr algn="ctr"/>
            <a:r>
              <a:rPr lang="uk-UA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1.1 </a:t>
            </a:r>
            <a:r>
              <a:rPr lang="ru-RU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Основні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поняття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про </a:t>
            </a:r>
            <a:r>
              <a:rPr lang="ru-RU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машини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лінії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  <a:br>
              <a:rPr lang="ru-RU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Машини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та </a:t>
            </a:r>
            <a:r>
              <a:rPr lang="ru-RU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їх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механізми</a:t>
            </a:r>
            <a:br>
              <a:rPr lang="ru-RU" dirty="0"/>
            </a:br>
            <a:br>
              <a:rPr lang="ru-RU" dirty="0"/>
            </a:b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Машина –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механічний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пристрій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який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має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частини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що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працюють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злагоджено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та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виконує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певний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цілеспрямований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рух для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перетворення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енергії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матеріалу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або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інформацій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  <a:b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b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24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Машини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поділяють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на три </a:t>
            </a:r>
            <a:r>
              <a:rPr lang="ru-RU" sz="24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основні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класи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</a:t>
            </a:r>
            <a:br>
              <a:rPr lang="ru-RU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1.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машини-двигуни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;</a:t>
            </a:r>
            <a:b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2.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технологічні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машини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;</a:t>
            </a:r>
            <a:b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3.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обчислювальні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машини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</a:t>
            </a:r>
            <a:br>
              <a:rPr lang="uk-UA" sz="48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endParaRPr lang="ru-RU" dirty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1026" name="Picture 2" descr="ᐈ Ремонт двигунів Львів, ціна ремонту двигуна автомобіля - АвтоСервіс СТО у  Львові">
            <a:extLst>
              <a:ext uri="{FF2B5EF4-FFF2-40B4-BE49-F238E27FC236}">
                <a16:creationId xmlns:a16="http://schemas.microsoft.com/office/drawing/2014/main" id="{B1D2CF63-E67B-3226-D66E-41E821A794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295" y="4585110"/>
            <a:ext cx="2786505" cy="21443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Устройство токарного станка — РИНКОМ">
            <a:extLst>
              <a:ext uri="{FF2B5EF4-FFF2-40B4-BE49-F238E27FC236}">
                <a16:creationId xmlns:a16="http://schemas.microsoft.com/office/drawing/2014/main" id="{E6E3DEFD-8984-D1AA-EA89-4BBA4AB259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4267" y="4705880"/>
            <a:ext cx="2489729" cy="20297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Персональный компьютер — универсальный инструмент решения задач / Полтавщина">
            <a:extLst>
              <a:ext uri="{FF2B5EF4-FFF2-40B4-BE49-F238E27FC236}">
                <a16:creationId xmlns:a16="http://schemas.microsoft.com/office/drawing/2014/main" id="{DA3DC74E-1FED-F495-62C4-97C747E1F4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5463" y="4665320"/>
            <a:ext cx="3005137" cy="1949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91347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630712-2453-EDE2-3D9F-F25E574955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69889" y="0"/>
            <a:ext cx="8911687" cy="459623"/>
          </a:xfrm>
        </p:spPr>
        <p:txBody>
          <a:bodyPr/>
          <a:lstStyle/>
          <a:p>
            <a:r>
              <a:rPr lang="uk-UA" sz="24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До складу технологічної машини входять:</a:t>
            </a:r>
            <a:endParaRPr lang="ru-RU" sz="2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6127995-DEBA-D505-DC8C-52F393B52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7867" y="397933"/>
            <a:ext cx="10371666" cy="6333067"/>
          </a:xfrm>
        </p:spPr>
        <p:txBody>
          <a:bodyPr>
            <a:normAutofit/>
          </a:bodyPr>
          <a:lstStyle/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Рушійний механізм 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Передавальний механізм 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Виконавчий механізм</a:t>
            </a:r>
          </a:p>
          <a:p>
            <a:pPr marL="0" indent="0">
              <a:buNone/>
            </a:pP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Робочий орган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частина машини, що безпосередньо контактує з об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єктом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впливає на нього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Машинно-апаратурна схема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це схема, що показує види обладнання, яке використовується для виконання технологічних операцій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FEDECF4E-06CB-3FA9-4974-4AA0141012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733" y="3870642"/>
            <a:ext cx="4400551" cy="28603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47591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AB477F-4305-E966-38E3-DD121FF9E8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E5B6E85-3E94-4E0D-49D9-BF12B1B2F7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48" y="702735"/>
            <a:ext cx="10553652" cy="10837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Машинно-апаратурна схема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це схема, що показує види обладнання, яке використовується для виконання технологічних операцій</a:t>
            </a:r>
          </a:p>
          <a:p>
            <a:pPr marL="0" indent="0">
              <a:buNone/>
            </a:pP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9A31A981-FF42-0753-3208-D857408DFA95}"/>
              </a:ext>
            </a:extLst>
          </p:cNvPr>
          <p:cNvSpPr txBox="1">
            <a:spLocks/>
          </p:cNvSpPr>
          <p:nvPr/>
        </p:nvSpPr>
        <p:spPr>
          <a:xfrm>
            <a:off x="406194" y="-381000"/>
            <a:ext cx="10871201" cy="2167467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50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br>
              <a:rPr lang="ru-RU" sz="48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53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1.2 </a:t>
            </a:r>
            <a:r>
              <a:rPr lang="uk-UA" sz="53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Машинно-апаратурні схеми </a:t>
            </a:r>
            <a:r>
              <a:rPr lang="ru-RU" sz="53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53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53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53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6" name="Picture 8" descr="Машинно-аппаратурная схема получения масла с помощью экстракции -  Производство растительных масел">
            <a:extLst>
              <a:ext uri="{FF2B5EF4-FFF2-40B4-BE49-F238E27FC236}">
                <a16:creationId xmlns:a16="http://schemas.microsoft.com/office/drawing/2014/main" id="{243E139F-13BC-457B-581D-E5E600A74A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974" y="1592794"/>
            <a:ext cx="5461959" cy="2705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 descr="Машинно-аппаратурная схема - Расчет количества оборудования, входящего в  линию по производству вина">
            <a:extLst>
              <a:ext uri="{FF2B5EF4-FFF2-40B4-BE49-F238E27FC236}">
                <a16:creationId xmlns:a16="http://schemas.microsoft.com/office/drawing/2014/main" id="{FF17B703-93D7-C760-CD26-3C690A319F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5890" y="3623733"/>
            <a:ext cx="6186721" cy="30642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665762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45215" y="-465666"/>
            <a:ext cx="10392785" cy="1337733"/>
          </a:xfrm>
        </p:spPr>
        <p:txBody>
          <a:bodyPr>
            <a:normAutofit fontScale="90000"/>
          </a:bodyPr>
          <a:lstStyle/>
          <a:p>
            <a:pPr algn="ctr"/>
            <a:br>
              <a:rPr lang="ru-RU" sz="48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</a:br>
            <a:r>
              <a:rPr lang="ru-RU" sz="40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1.3 </a:t>
            </a:r>
            <a:r>
              <a:rPr lang="ru-RU" sz="40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Поточні</a:t>
            </a:r>
            <a:r>
              <a:rPr lang="ru-RU" sz="40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лінії</a:t>
            </a:r>
            <a:r>
              <a:rPr lang="ru-RU" sz="40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 Типи </a:t>
            </a:r>
            <a:r>
              <a:rPr lang="ru-RU" sz="40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звязку</a:t>
            </a:r>
            <a:r>
              <a:rPr lang="ru-RU" sz="40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між</a:t>
            </a:r>
            <a:r>
              <a:rPr lang="ru-RU" sz="40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машинами</a:t>
            </a:r>
            <a:br>
              <a:rPr lang="ru-RU" sz="4800" dirty="0"/>
            </a:br>
            <a:endParaRPr lang="ru-RU" sz="48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329C7FE-24E0-D27D-DC37-7F878CC47C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0451" y="1027642"/>
            <a:ext cx="7679191" cy="5550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26732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27539" y="402438"/>
            <a:ext cx="8911687" cy="872180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1.4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Компонування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поточних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ліній</a:t>
            </a:r>
            <a:br>
              <a:rPr lang="ru-RU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6A32C078-AF31-CEC2-29C0-6B6ACBE236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2975" y="1378737"/>
            <a:ext cx="7963958" cy="5236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30040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88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Дякую за увагу!</a:t>
            </a:r>
            <a:endParaRPr lang="ru-RU" sz="88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2206014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1299</TotalTime>
  <Words>176</Words>
  <Application>Microsoft Office PowerPoint</Application>
  <PresentationFormat>Широкоэкранный</PresentationFormat>
  <Paragraphs>19</Paragraphs>
  <Slides>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Calibri</vt:lpstr>
      <vt:lpstr>Century Gothic</vt:lpstr>
      <vt:lpstr>Times New Roman</vt:lpstr>
      <vt:lpstr>Wingdings 3</vt:lpstr>
      <vt:lpstr>Легкий дым</vt:lpstr>
      <vt:lpstr>Презентация PowerPoint</vt:lpstr>
      <vt:lpstr>Тема 1</vt:lpstr>
      <vt:lpstr>1.1 Основні поняття про машини та лінії. Машини та їх механізми  Машина – механічний пристрій, який має частини, що працюють злагоджено, та виконує певний цілеспрямований рух для перетворення енергії, матеріалу або інформацій.  Машини поділяють на три основні класи: 1. машини-двигуни; 2. технологічні машини; 3. обчислювальні машини. </vt:lpstr>
      <vt:lpstr>До складу технологічної машини входять:</vt:lpstr>
      <vt:lpstr>Презентация PowerPoint</vt:lpstr>
      <vt:lpstr> 1.3 Поточні лінії. Типи звязку між машинами </vt:lpstr>
      <vt:lpstr>1.4 Компонування поточних ліній 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</dc:creator>
  <cp:lastModifiedBy>Наталя Михайлівна Московська</cp:lastModifiedBy>
  <cp:revision>66</cp:revision>
  <dcterms:created xsi:type="dcterms:W3CDTF">2022-02-23T17:25:23Z</dcterms:created>
  <dcterms:modified xsi:type="dcterms:W3CDTF">2025-02-27T16:34:03Z</dcterms:modified>
</cp:coreProperties>
</file>