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5" r:id="rId3"/>
    <p:sldId id="266" r:id="rId4"/>
    <p:sldId id="257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04" autoAdjust="0"/>
    <p:restoredTop sz="95256" autoAdjust="0"/>
  </p:normalViewPr>
  <p:slideViewPr>
    <p:cSldViewPr snapToGrid="0">
      <p:cViewPr varScale="1">
        <p:scale>
          <a:sx n="91" d="100"/>
          <a:sy n="91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4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701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B2341-C083-27CA-3555-469E2C15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AA0D3B-1142-60EC-AF52-C5BF273D0A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683BCF9-E1CE-F81F-16CF-3A8E8B3BEA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315184C-07E6-5755-4815-4FBB0147AC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5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3993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672B5-1474-4942-F249-76B57DB84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6279D13-881D-54E4-2CA7-4773F2CF4F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CD944F95-C4F9-F724-7E64-BD11E48C72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A3534A5-DAAA-244C-E459-AB334A47D0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6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1662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94E5B-67C2-2DFF-2549-5602CEC9D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09CBB3D-6A94-A7ED-BB76-77C0D5AD1F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B25508E-5722-F6F3-FD3B-B4EF5B805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09EB549-8D22-28E5-5616-BAD44F6B3F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B6C95F-6BB4-432D-B1E0-B0438F1384F9}" type="slidenum">
              <a:rPr lang="ru-UA" smtClean="0"/>
              <a:t>7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80580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06.03.2024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507788"/>
            <a:ext cx="11454580" cy="2907628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3.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Безплатформні інерціальні навігаційні системи (БІНС)</a:t>
            </a: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6026956-C6E8-4272-8D52-145063FB6DAC}"/>
              </a:ext>
            </a:extLst>
          </p:cNvPr>
          <p:cNvSpPr txBox="1"/>
          <p:nvPr/>
        </p:nvSpPr>
        <p:spPr>
          <a:xfrm>
            <a:off x="5489642" y="731915"/>
            <a:ext cx="1212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ІНС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7AE258-2533-AC22-2A50-B68CBC0A5A33}"/>
              </a:ext>
            </a:extLst>
          </p:cNvPr>
          <p:cNvSpPr txBox="1"/>
          <p:nvPr/>
        </p:nvSpPr>
        <p:spPr>
          <a:xfrm>
            <a:off x="2094690" y="1496387"/>
            <a:ext cx="212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Платформні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D658D-D231-213C-5961-C0C5CEB9EA03}"/>
              </a:ext>
            </a:extLst>
          </p:cNvPr>
          <p:cNvSpPr txBox="1"/>
          <p:nvPr/>
        </p:nvSpPr>
        <p:spPr>
          <a:xfrm>
            <a:off x="7859950" y="1496387"/>
            <a:ext cx="212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Безплатформні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25D0A6E-4C00-BB77-5DB8-FF6565AC6B7F}"/>
              </a:ext>
            </a:extLst>
          </p:cNvPr>
          <p:cNvSpPr txBox="1"/>
          <p:nvPr/>
        </p:nvSpPr>
        <p:spPr>
          <a:xfrm>
            <a:off x="768486" y="2209269"/>
            <a:ext cx="1828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Некоректована платформа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B2F3BF-EFE1-787D-828E-EEB1C985AD16}"/>
              </a:ext>
            </a:extLst>
          </p:cNvPr>
          <p:cNvSpPr txBox="1"/>
          <p:nvPr/>
        </p:nvSpPr>
        <p:spPr>
          <a:xfrm>
            <a:off x="3450076" y="2209268"/>
            <a:ext cx="1828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Горизонтальна платформа</a:t>
            </a:r>
          </a:p>
        </p:txBody>
      </p:sp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62383CFF-0E55-CFD0-672F-3C743681C190}"/>
              </a:ext>
            </a:extLst>
          </p:cNvPr>
          <p:cNvSpPr/>
          <p:nvPr/>
        </p:nvSpPr>
        <p:spPr>
          <a:xfrm>
            <a:off x="5288604" y="661349"/>
            <a:ext cx="1614792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81AE2090-BFBF-E649-3DE0-BAD665AC5E87}"/>
              </a:ext>
            </a:extLst>
          </p:cNvPr>
          <p:cNvSpPr/>
          <p:nvPr/>
        </p:nvSpPr>
        <p:spPr>
          <a:xfrm>
            <a:off x="2094690" y="1428134"/>
            <a:ext cx="2127114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88749140-1D0F-B5B2-8986-8B1AF414E924}"/>
              </a:ext>
            </a:extLst>
          </p:cNvPr>
          <p:cNvSpPr/>
          <p:nvPr/>
        </p:nvSpPr>
        <p:spPr>
          <a:xfrm>
            <a:off x="7859949" y="1428134"/>
            <a:ext cx="2127114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723854CF-E579-4250-02E3-4422E26A522F}"/>
              </a:ext>
            </a:extLst>
          </p:cNvPr>
          <p:cNvSpPr/>
          <p:nvPr/>
        </p:nvSpPr>
        <p:spPr>
          <a:xfrm>
            <a:off x="434503" y="2209268"/>
            <a:ext cx="244488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DB6111A8-2C61-F5C4-6E94-4AFDE64E2A10}"/>
              </a:ext>
            </a:extLst>
          </p:cNvPr>
          <p:cNvSpPr/>
          <p:nvPr/>
        </p:nvSpPr>
        <p:spPr>
          <a:xfrm>
            <a:off x="3142035" y="2209268"/>
            <a:ext cx="244488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cxnSp>
        <p:nvCxnSpPr>
          <p:cNvPr id="21" name="Пряма сполучна лінія 20">
            <a:extLst>
              <a:ext uri="{FF2B5EF4-FFF2-40B4-BE49-F238E27FC236}">
                <a16:creationId xmlns:a16="http://schemas.microsoft.com/office/drawing/2014/main" id="{99E30D5D-033F-E2D3-3B6A-09FB5896D041}"/>
              </a:ext>
            </a:extLst>
          </p:cNvPr>
          <p:cNvCxnSpPr>
            <a:stCxn id="15" idx="2"/>
            <a:endCxn id="16" idx="0"/>
          </p:cNvCxnSpPr>
          <p:nvPr/>
        </p:nvCxnSpPr>
        <p:spPr>
          <a:xfrm flipH="1">
            <a:off x="3158247" y="1167187"/>
            <a:ext cx="2937753" cy="26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>
            <a:extLst>
              <a:ext uri="{FF2B5EF4-FFF2-40B4-BE49-F238E27FC236}">
                <a16:creationId xmlns:a16="http://schemas.microsoft.com/office/drawing/2014/main" id="{97425E58-4D53-9064-136B-93558869990C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>
            <a:off x="6096000" y="1167187"/>
            <a:ext cx="2827506" cy="26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 сполучна лінія 24">
            <a:extLst>
              <a:ext uri="{FF2B5EF4-FFF2-40B4-BE49-F238E27FC236}">
                <a16:creationId xmlns:a16="http://schemas.microsoft.com/office/drawing/2014/main" id="{C3C466D7-299C-DF8F-734D-B94DD59D952B}"/>
              </a:ext>
            </a:extLst>
          </p:cNvPr>
          <p:cNvCxnSpPr>
            <a:cxnSpLocks/>
            <a:stCxn id="16" idx="2"/>
            <a:endCxn id="18" idx="0"/>
          </p:cNvCxnSpPr>
          <p:nvPr/>
        </p:nvCxnSpPr>
        <p:spPr>
          <a:xfrm flipH="1">
            <a:off x="1656945" y="1933972"/>
            <a:ext cx="1501302" cy="275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 сполучна лінія 27">
            <a:extLst>
              <a:ext uri="{FF2B5EF4-FFF2-40B4-BE49-F238E27FC236}">
                <a16:creationId xmlns:a16="http://schemas.microsoft.com/office/drawing/2014/main" id="{66E49D6E-752D-9FC6-2862-B859A58B4773}"/>
              </a:ext>
            </a:extLst>
          </p:cNvPr>
          <p:cNvCxnSpPr>
            <a:cxnSpLocks/>
            <a:stCxn id="19" idx="0"/>
            <a:endCxn id="16" idx="2"/>
          </p:cNvCxnSpPr>
          <p:nvPr/>
        </p:nvCxnSpPr>
        <p:spPr>
          <a:xfrm flipH="1" flipV="1">
            <a:off x="3158247" y="1933972"/>
            <a:ext cx="1206230" cy="275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AA6A9B8-7AB8-FD4F-2CBF-D901721307EB}"/>
              </a:ext>
            </a:extLst>
          </p:cNvPr>
          <p:cNvSpPr txBox="1"/>
          <p:nvPr/>
        </p:nvSpPr>
        <p:spPr>
          <a:xfrm>
            <a:off x="4443919" y="183524"/>
            <a:ext cx="330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За способом розміщення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BFE664C-E4BC-C28A-D9E3-D22BD77F3505}"/>
              </a:ext>
            </a:extLst>
          </p:cNvPr>
          <p:cNvSpPr txBox="1"/>
          <p:nvPr/>
        </p:nvSpPr>
        <p:spPr>
          <a:xfrm>
            <a:off x="4364477" y="3738343"/>
            <a:ext cx="330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За роллю обчислювача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82EA3E7-A577-802E-1835-39CEDEF552BE}"/>
              </a:ext>
            </a:extLst>
          </p:cNvPr>
          <p:cNvSpPr txBox="1"/>
          <p:nvPr/>
        </p:nvSpPr>
        <p:spPr>
          <a:xfrm>
            <a:off x="5410200" y="4374180"/>
            <a:ext cx="1212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ІНС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ABA29D-130E-726D-BCDB-2CD2EBDCBD5E}"/>
              </a:ext>
            </a:extLst>
          </p:cNvPr>
          <p:cNvSpPr txBox="1"/>
          <p:nvPr/>
        </p:nvSpPr>
        <p:spPr>
          <a:xfrm>
            <a:off x="2015248" y="5138652"/>
            <a:ext cx="212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Геометричні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267573-D298-EE96-E023-712F75AF9CC3}"/>
              </a:ext>
            </a:extLst>
          </p:cNvPr>
          <p:cNvSpPr txBox="1"/>
          <p:nvPr/>
        </p:nvSpPr>
        <p:spPr>
          <a:xfrm>
            <a:off x="7780508" y="5138652"/>
            <a:ext cx="212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Аналітичні</a:t>
            </a:r>
          </a:p>
        </p:txBody>
      </p:sp>
      <p:sp>
        <p:nvSpPr>
          <p:cNvPr id="38" name="Прямокутник 37">
            <a:extLst>
              <a:ext uri="{FF2B5EF4-FFF2-40B4-BE49-F238E27FC236}">
                <a16:creationId xmlns:a16="http://schemas.microsoft.com/office/drawing/2014/main" id="{3445EC3A-E9DA-5329-4A45-F77E8430E849}"/>
              </a:ext>
            </a:extLst>
          </p:cNvPr>
          <p:cNvSpPr/>
          <p:nvPr/>
        </p:nvSpPr>
        <p:spPr>
          <a:xfrm>
            <a:off x="5209162" y="4303614"/>
            <a:ext cx="1614792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2430A602-35DF-2B0C-8E24-B645727CC71E}"/>
              </a:ext>
            </a:extLst>
          </p:cNvPr>
          <p:cNvSpPr/>
          <p:nvPr/>
        </p:nvSpPr>
        <p:spPr>
          <a:xfrm>
            <a:off x="2015248" y="5070399"/>
            <a:ext cx="2127114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0" name="Прямокутник 39">
            <a:extLst>
              <a:ext uri="{FF2B5EF4-FFF2-40B4-BE49-F238E27FC236}">
                <a16:creationId xmlns:a16="http://schemas.microsoft.com/office/drawing/2014/main" id="{048CFAFE-9853-3DDE-1512-6F8DC65E2D48}"/>
              </a:ext>
            </a:extLst>
          </p:cNvPr>
          <p:cNvSpPr/>
          <p:nvPr/>
        </p:nvSpPr>
        <p:spPr>
          <a:xfrm>
            <a:off x="7780507" y="5070399"/>
            <a:ext cx="2127114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cxnSp>
        <p:nvCxnSpPr>
          <p:cNvPr id="43" name="Пряма сполучна лінія 42">
            <a:extLst>
              <a:ext uri="{FF2B5EF4-FFF2-40B4-BE49-F238E27FC236}">
                <a16:creationId xmlns:a16="http://schemas.microsoft.com/office/drawing/2014/main" id="{0A551950-9A35-125C-2A90-20EB507CE596}"/>
              </a:ext>
            </a:extLst>
          </p:cNvPr>
          <p:cNvCxnSpPr>
            <a:stCxn id="38" idx="2"/>
            <a:endCxn id="39" idx="0"/>
          </p:cNvCxnSpPr>
          <p:nvPr/>
        </p:nvCxnSpPr>
        <p:spPr>
          <a:xfrm flipH="1">
            <a:off x="3078805" y="4809452"/>
            <a:ext cx="2937753" cy="26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>
            <a:extLst>
              <a:ext uri="{FF2B5EF4-FFF2-40B4-BE49-F238E27FC236}">
                <a16:creationId xmlns:a16="http://schemas.microsoft.com/office/drawing/2014/main" id="{9E134C27-6ED1-E204-F34B-46D937347517}"/>
              </a:ext>
            </a:extLst>
          </p:cNvPr>
          <p:cNvCxnSpPr>
            <a:cxnSpLocks/>
            <a:stCxn id="38" idx="2"/>
            <a:endCxn id="40" idx="0"/>
          </p:cNvCxnSpPr>
          <p:nvPr/>
        </p:nvCxnSpPr>
        <p:spPr>
          <a:xfrm>
            <a:off x="6016558" y="4809452"/>
            <a:ext cx="2827506" cy="26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ACD1936-2F2A-1123-2400-5AA12016758D}"/>
              </a:ext>
            </a:extLst>
          </p:cNvPr>
          <p:cNvSpPr txBox="1"/>
          <p:nvPr/>
        </p:nvSpPr>
        <p:spPr>
          <a:xfrm>
            <a:off x="4953000" y="5138652"/>
            <a:ext cx="212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Напіваналітичні</a:t>
            </a:r>
          </a:p>
        </p:txBody>
      </p:sp>
      <p:sp>
        <p:nvSpPr>
          <p:cNvPr id="48" name="Прямокутник 47">
            <a:extLst>
              <a:ext uri="{FF2B5EF4-FFF2-40B4-BE49-F238E27FC236}">
                <a16:creationId xmlns:a16="http://schemas.microsoft.com/office/drawing/2014/main" id="{DE4E40B5-D2D0-F5AD-4287-D58F2BB32D62}"/>
              </a:ext>
            </a:extLst>
          </p:cNvPr>
          <p:cNvSpPr/>
          <p:nvPr/>
        </p:nvSpPr>
        <p:spPr>
          <a:xfrm>
            <a:off x="4953000" y="5070399"/>
            <a:ext cx="2127114" cy="5058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cxnSp>
        <p:nvCxnSpPr>
          <p:cNvPr id="49" name="Пряма сполучна лінія 48">
            <a:extLst>
              <a:ext uri="{FF2B5EF4-FFF2-40B4-BE49-F238E27FC236}">
                <a16:creationId xmlns:a16="http://schemas.microsoft.com/office/drawing/2014/main" id="{3A2652BE-FD29-CF88-32EC-5F04E6FD2A5E}"/>
              </a:ext>
            </a:extLst>
          </p:cNvPr>
          <p:cNvCxnSpPr>
            <a:cxnSpLocks/>
            <a:stCxn id="48" idx="0"/>
            <a:endCxn id="38" idx="2"/>
          </p:cNvCxnSpPr>
          <p:nvPr/>
        </p:nvCxnSpPr>
        <p:spPr>
          <a:xfrm flipV="1">
            <a:off x="6016557" y="4809452"/>
            <a:ext cx="1" cy="26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1938E-FFB3-C7EF-583C-FA35F9FBE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3E86547-044F-59E7-4519-3DFE956C840F}"/>
              </a:ext>
            </a:extLst>
          </p:cNvPr>
          <p:cNvSpPr txBox="1"/>
          <p:nvPr/>
        </p:nvSpPr>
        <p:spPr>
          <a:xfrm>
            <a:off x="596629" y="926600"/>
            <a:ext cx="60279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ПІНС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vs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БІНС</a:t>
            </a:r>
          </a:p>
          <a:p>
            <a:pPr algn="just"/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algn="just">
              <a:buFont typeface="+mj-lt"/>
              <a:buAutoNum type="arabicPeriod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Використання платформи.</a:t>
            </a:r>
          </a:p>
          <a:p>
            <a:pPr marL="360363" algn="just">
              <a:buFont typeface="+mj-lt"/>
              <a:buAutoNum type="arabicPeriod"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algn="just">
              <a:buFont typeface="+mj-lt"/>
              <a:buAutoNum type="arabicPeriod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Гнучкість та мобільність.</a:t>
            </a:r>
          </a:p>
          <a:p>
            <a:pPr marL="360363" algn="just">
              <a:buFont typeface="+mj-lt"/>
              <a:buAutoNum type="arabicPeriod"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algn="just">
              <a:buFont typeface="+mj-lt"/>
              <a:buAutoNum type="arabicPeriod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Точність та стабільність.</a:t>
            </a:r>
          </a:p>
        </p:txBody>
      </p:sp>
      <p:pic>
        <p:nvPicPr>
          <p:cNvPr id="1030" name="Picture 6" descr="Волоконно-оптический гироскоп | НИЦ Световодной фотоники">
            <a:extLst>
              <a:ext uri="{FF2B5EF4-FFF2-40B4-BE49-F238E27FC236}">
                <a16:creationId xmlns:a16="http://schemas.microsoft.com/office/drawing/2014/main" id="{395A7CF7-7CDF-2B57-F24F-6E1BF9E1D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496" y="620949"/>
            <a:ext cx="433387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FF4B49F-FF49-3EA8-DAEE-1C6E9A86F7DC}"/>
              </a:ext>
            </a:extLst>
          </p:cNvPr>
          <p:cNvSpPr txBox="1"/>
          <p:nvPr/>
        </p:nvSpPr>
        <p:spPr>
          <a:xfrm>
            <a:off x="7594769" y="5578813"/>
            <a:ext cx="3667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Волоконно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-оптичний гіроскоп</a:t>
            </a:r>
          </a:p>
        </p:txBody>
      </p:sp>
    </p:spTree>
    <p:extLst>
      <p:ext uri="{BB962C8B-B14F-4D97-AF65-F5344CB8AC3E}">
        <p14:creationId xmlns:p14="http://schemas.microsoft.com/office/powerpoint/2010/main" val="32855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86206-8AB5-561A-E64E-8E9F3E16D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603B13-A5C4-1DF9-6C95-51689B68D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602" y="489354"/>
            <a:ext cx="9482796" cy="566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4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4F18D-62AD-915F-CE82-35921816E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575D83-4DBE-27F0-D6EB-0414E9AEB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6595" y="503968"/>
            <a:ext cx="9511635" cy="597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8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09A02-18A9-6703-1243-EA79782A7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396310C-E9BC-39EE-DF7C-6EF99EEDB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0805" y="595619"/>
            <a:ext cx="8373198" cy="499875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4E48C1-00BE-49F1-A77F-335FB901B7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7463" y="1172904"/>
            <a:ext cx="7954537" cy="499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40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712BC-222A-C53D-8F80-7BF75CAD0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49CC47-896C-D6B2-87EC-7EB4D8471A87}"/>
              </a:ext>
            </a:extLst>
          </p:cNvPr>
          <p:cNvSpPr txBox="1"/>
          <p:nvPr/>
        </p:nvSpPr>
        <p:spPr>
          <a:xfrm>
            <a:off x="975198" y="147229"/>
            <a:ext cx="10677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1950" algn="just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БСЦО – обчислювачі окремих систем ПНК (ІНС, СПС, САУ), призначені для виконання математичних операцій.</a:t>
            </a:r>
          </a:p>
          <a:p>
            <a:pPr indent="361950" algn="just"/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1950" algn="just"/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БЦОМ – призначені для вирішення завдань навігації, стабілізації, управління; ізольовані від інших БЦОМ.</a:t>
            </a:r>
          </a:p>
        </p:txBody>
      </p:sp>
      <p:pic>
        <p:nvPicPr>
          <p:cNvPr id="2050" name="Picture 2" descr="Применение уравнения лагранжа второго рода к исследованию движения  механической системы»">
            <a:extLst>
              <a:ext uri="{FF2B5EF4-FFF2-40B4-BE49-F238E27FC236}">
                <a16:creationId xmlns:a16="http://schemas.microsoft.com/office/drawing/2014/main" id="{AF617322-77AE-FD64-955E-55A831A04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09" y="2869909"/>
            <a:ext cx="7313233" cy="277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788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3545</TotalTime>
  <Words>85</Words>
  <Application>Microsoft Office PowerPoint</Application>
  <PresentationFormat>Широкий екран</PresentationFormat>
  <Paragraphs>29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Лекція 3.  Безплатформні інерціальні навігаційні системи (БІНС)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44</cp:revision>
  <dcterms:created xsi:type="dcterms:W3CDTF">2024-02-20T17:45:21Z</dcterms:created>
  <dcterms:modified xsi:type="dcterms:W3CDTF">2024-03-06T11:33:05Z</dcterms:modified>
</cp:coreProperties>
</file>