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5" r:id="rId3"/>
    <p:sldId id="268" r:id="rId4"/>
    <p:sldId id="269" r:id="rId5"/>
    <p:sldId id="270" r:id="rId6"/>
    <p:sldId id="271" r:id="rId7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04" autoAdjust="0"/>
    <p:restoredTop sz="95256" autoAdjust="0"/>
  </p:normalViewPr>
  <p:slideViewPr>
    <p:cSldViewPr snapToGrid="0">
      <p:cViewPr varScale="1">
        <p:scale>
          <a:sx n="79" d="100"/>
          <a:sy n="79" d="100"/>
        </p:scale>
        <p:origin x="11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6C536-4042-4889-90FC-5296674E1819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6C95F-6BB4-432D-B1E0-B0438F1384F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302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46EF2-B8DE-4DA8-8FCA-665044BF3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4EB19FC-4460-FD25-50F2-BF10B9E2E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FB44AE-15D1-AC67-CF4B-89F35BE6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C99A2D8-01E3-4D22-8112-89ADF0F8F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8A545E-5CB7-46CD-D32B-3D4D609FF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4511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79428-9701-C75E-8877-B518F6E4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BABD9FE-2701-8D5C-3EA7-7E7EEF364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B1810C-47D4-D59B-5119-94180231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7EC83CE-5002-F8F2-6505-C0B984E0C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4F73836-7F12-CDB6-8867-60C9B5B1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1819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F1723D3-F67A-FED8-A400-A5133FA25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81BE48D-C34D-C714-B415-0F78A8B26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D3FE9E-03CA-05F7-0885-039C28F3A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0EE695B-69B2-DB1D-9B57-66EB0F21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5FD4E29-6F81-F422-6F3D-A1DA7A01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722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E69005-BB66-5567-82B8-C3B643BF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30D56B-7AED-9E9C-CA90-B0E7359AE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451C529-A167-08C6-E806-86E00A9C6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2F1C72-B328-988C-7845-ADCC184CC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9B80D31-10FB-7178-E7AB-E10E5216D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795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67701-ECB9-44DE-A7AD-A644476B3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A4CD776-97BC-78CA-649B-8F8CE04B5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FC7BA8-7104-F137-E4AF-84FE8124E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F119A3A-1A16-0F42-C26B-1DE8CF2B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0E9C02F-5A99-4FFC-EE84-5FD8D6FB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4780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45294C-2075-F7D5-1134-67FE5B3D8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3B9558-0400-3C5A-3CA4-535A2C146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0A57544-30E8-481B-50AB-3F9D1F48E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251645-82ED-98A5-3132-FF8DC82B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F0EC135-3C53-0580-D6AF-DC56DC7F4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5C69E6-5618-E8BD-B57A-2CF674B69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0386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A25DD-5625-B60C-5317-2B22DC27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1CFE096-8B9D-3B9A-8DB8-F5BF2FC30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F5D1EB7-0ACA-08D9-B827-8D0ED485A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0AAFD6A-D7A2-EBDC-4BA9-572F6C73D3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2CE225A-E7BB-60E4-F9EE-3C6F00A65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C3368BF-78F3-6A76-87FF-80AA676D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8BE2A63-FCA0-572C-97BC-F4B92D43A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AE26CBE-0125-83E3-6089-5A244C62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2970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BE4DB-4C7E-B4B4-6FFC-DB618AAC9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0BDFF03-A023-0E8C-E1B9-B7E2C8264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390F4BA-5D41-AB4B-1961-F6FDBB43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D948465-14F2-6AEC-A810-6C9953B1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6047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B28935E-314B-BE57-D01C-33EF0355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CF28F96F-E8AC-F621-BF7E-A39D8241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4FB6720-CC25-7A15-B093-743EA083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9428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0C6924-62EA-FE0B-9E6F-678B26B8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E292C0-3297-9C70-E3E9-6629C8692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645263B-A074-50CB-4071-B020D3618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8E312C7-7BE5-E4AD-D672-EFB088C4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7E2DD3-E459-E608-DFE1-8CB76DE7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145B5C1-E80F-8509-27D6-E2D1F5BA7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5829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77DB8-EF46-90CB-139A-2AC83C85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11F946B-1EF8-DA0F-D180-852F8BF0E3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140F2BB-903D-FCF3-D8FC-343A59986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6881833-B9D9-B144-B0A3-F0099EAD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61049BC-514F-5330-B184-6AFBB3754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434A69-41A8-97FB-4066-DB7268EB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913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69E85EE-0370-3246-2D95-AEDA05559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4469D68-4116-5137-700C-F972976EE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64722DF-DE43-B24E-DC00-EA9D6923A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8B9E2BC-BA6B-D72E-3B02-1CFF9C9FC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7C149A-EEB7-3552-CAD9-88D6404D7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431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5.emf"/><Relationship Id="rId3" Type="http://schemas.openxmlformats.org/officeDocument/2006/relationships/image" Target="../media/image10.emf"/><Relationship Id="rId7" Type="http://schemas.openxmlformats.org/officeDocument/2006/relationships/image" Target="../media/image12.emf"/><Relationship Id="rId12" Type="http://schemas.openxmlformats.org/officeDocument/2006/relationships/oleObject" Target="../embeddings/oleObject15.bin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4.emf"/><Relationship Id="rId5" Type="http://schemas.openxmlformats.org/officeDocument/2006/relationships/image" Target="../media/image11.e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7B77D8-D9A5-5739-1657-C885AEFBA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10" y="1507788"/>
            <a:ext cx="11454580" cy="2907628"/>
          </a:xfrm>
        </p:spPr>
        <p:txBody>
          <a:bodyPr>
            <a:normAutofit fontScale="90000"/>
          </a:bodyPr>
          <a:lstStyle/>
          <a:p>
            <a: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  <a:t>Лекція 5.</a:t>
            </a: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  <a:t>Алгоритми визначення основних </a:t>
            </a:r>
            <a:r>
              <a:rPr lang="uk-UA" sz="4800" dirty="0" err="1">
                <a:latin typeface="Arial" panose="020B0604020202020204" pitchFamily="34" charset="0"/>
                <a:cs typeface="Arial" panose="020B0604020202020204" pitchFamily="34" charset="0"/>
              </a:rPr>
              <a:t>пілотажно</a:t>
            </a:r>
            <a: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  <a:t>-навігаційних параметрів польоту</a:t>
            </a:r>
          </a:p>
        </p:txBody>
      </p:sp>
    </p:spTree>
    <p:extLst>
      <p:ext uri="{BB962C8B-B14F-4D97-AF65-F5344CB8AC3E}">
        <p14:creationId xmlns:p14="http://schemas.microsoft.com/office/powerpoint/2010/main" val="294370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TextBox 1069">
            <a:extLst>
              <a:ext uri="{FF2B5EF4-FFF2-40B4-BE49-F238E27FC236}">
                <a16:creationId xmlns:a16="http://schemas.microsoft.com/office/drawing/2014/main" id="{1A1FBE7A-3EC7-48E1-2D17-C8459A01360E}"/>
              </a:ext>
            </a:extLst>
          </p:cNvPr>
          <p:cNvSpPr txBox="1"/>
          <p:nvPr/>
        </p:nvSpPr>
        <p:spPr>
          <a:xfrm>
            <a:off x="4096852" y="400999"/>
            <a:ext cx="3998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latin typeface="Arial" panose="020B0604020202020204" pitchFamily="34" charset="0"/>
                <a:cs typeface="Times New Roman" panose="02020603050405020304" pitchFamily="18" charset="0"/>
              </a:rPr>
              <a:t>Схема компенсації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Об'єкт 4">
            <a:extLst>
              <a:ext uri="{FF2B5EF4-FFF2-40B4-BE49-F238E27FC236}">
                <a16:creationId xmlns:a16="http://schemas.microsoft.com/office/drawing/2014/main" id="{AC14D7BA-BF7A-D660-AB38-1507F4021F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359313"/>
              </p:ext>
            </p:extLst>
          </p:nvPr>
        </p:nvGraphicFramePr>
        <p:xfrm>
          <a:off x="3139128" y="1916349"/>
          <a:ext cx="5913742" cy="3540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832825" imgH="2286047" progId="Visio.Drawing.11">
                  <p:embed/>
                </p:oleObj>
              </mc:Choice>
              <mc:Fallback>
                <p:oleObj r:id="rId2" imgW="3832825" imgH="2286047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9128" y="1916349"/>
                        <a:ext cx="5913742" cy="35408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4486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'єкт 3">
            <a:extLst>
              <a:ext uri="{FF2B5EF4-FFF2-40B4-BE49-F238E27FC236}">
                <a16:creationId xmlns:a16="http://schemas.microsoft.com/office/drawing/2014/main" id="{8E8C8A25-EBBD-64F7-5D57-95694E8F4F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118886"/>
              </p:ext>
            </p:extLst>
          </p:nvPr>
        </p:nvGraphicFramePr>
        <p:xfrm>
          <a:off x="586261" y="2155285"/>
          <a:ext cx="4968875" cy="213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162123" imgH="1348551" progId="Visio.Drawing.11">
                  <p:embed/>
                </p:oleObj>
              </mc:Choice>
              <mc:Fallback>
                <p:oleObj r:id="rId2" imgW="3162123" imgH="134855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261" y="2155285"/>
                        <a:ext cx="4968875" cy="2130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7AC3C7D-ACC7-7670-C8A9-F70EE265CBC8}"/>
              </a:ext>
            </a:extLst>
          </p:cNvPr>
          <p:cNvSpPr txBox="1"/>
          <p:nvPr/>
        </p:nvSpPr>
        <p:spPr>
          <a:xfrm>
            <a:off x="3256277" y="436508"/>
            <a:ext cx="5679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latin typeface="Arial" panose="020B0604020202020204" pitchFamily="34" charset="0"/>
                <a:cs typeface="Times New Roman" panose="02020603050405020304" pitchFamily="18" charset="0"/>
              </a:rPr>
              <a:t>Оцінка вертикальної швидкості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Об'єкт 7">
            <a:extLst>
              <a:ext uri="{FF2B5EF4-FFF2-40B4-BE49-F238E27FC236}">
                <a16:creationId xmlns:a16="http://schemas.microsoft.com/office/drawing/2014/main" id="{9C8E4F3F-C6D5-810E-2C61-284204C8C2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270093"/>
              </p:ext>
            </p:extLst>
          </p:nvPr>
        </p:nvGraphicFramePr>
        <p:xfrm>
          <a:off x="6746199" y="2155285"/>
          <a:ext cx="4849812" cy="213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3398591" imgH="1493630" progId="Visio.Drawing.11">
                  <p:embed/>
                </p:oleObj>
              </mc:Choice>
              <mc:Fallback>
                <p:oleObj r:id="rId4" imgW="3398591" imgH="1493630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199" y="2155285"/>
                        <a:ext cx="4849812" cy="2130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'єкт 8">
            <a:extLst>
              <a:ext uri="{FF2B5EF4-FFF2-40B4-BE49-F238E27FC236}">
                <a16:creationId xmlns:a16="http://schemas.microsoft.com/office/drawing/2014/main" id="{ED4A9BA5-D177-BCEC-59B2-1D7668659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526206"/>
              </p:ext>
            </p:extLst>
          </p:nvPr>
        </p:nvGraphicFramePr>
        <p:xfrm>
          <a:off x="908320" y="5107686"/>
          <a:ext cx="3712318" cy="790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23800" imgH="495000" progId="Equation.DSMT4">
                  <p:embed/>
                </p:oleObj>
              </mc:Choice>
              <mc:Fallback>
                <p:oleObj name="Equation" r:id="rId6" imgW="232380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8320" y="5107686"/>
                        <a:ext cx="3712318" cy="7905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'єкт 9">
            <a:extLst>
              <a:ext uri="{FF2B5EF4-FFF2-40B4-BE49-F238E27FC236}">
                <a16:creationId xmlns:a16="http://schemas.microsoft.com/office/drawing/2014/main" id="{BDA2430C-B582-0E83-BA76-49C5FCBE34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651198"/>
              </p:ext>
            </p:extLst>
          </p:nvPr>
        </p:nvGraphicFramePr>
        <p:xfrm>
          <a:off x="6510817" y="5033188"/>
          <a:ext cx="4849812" cy="674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19396" imgH="447824" progId="Equation.DSMT4">
                  <p:embed/>
                </p:oleObj>
              </mc:Choice>
              <mc:Fallback>
                <p:oleObj name="Equation" r:id="rId8" imgW="3219396" imgH="44782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10817" y="5033188"/>
                        <a:ext cx="4849812" cy="674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'єкт 10">
            <a:extLst>
              <a:ext uri="{FF2B5EF4-FFF2-40B4-BE49-F238E27FC236}">
                <a16:creationId xmlns:a16="http://schemas.microsoft.com/office/drawing/2014/main" id="{2E32DE90-2ABC-FA3A-8BA4-2E05126221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274493"/>
              </p:ext>
            </p:extLst>
          </p:nvPr>
        </p:nvGraphicFramePr>
        <p:xfrm>
          <a:off x="8048930" y="3239954"/>
          <a:ext cx="355529" cy="39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7954" imgH="266751" progId="Equation.DSMT4">
                  <p:embed/>
                </p:oleObj>
              </mc:Choice>
              <mc:Fallback>
                <p:oleObj name="Equation" r:id="rId10" imgW="237954" imgH="26675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048930" y="3239954"/>
                        <a:ext cx="355529" cy="3981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'єкт 12">
            <a:extLst>
              <a:ext uri="{FF2B5EF4-FFF2-40B4-BE49-F238E27FC236}">
                <a16:creationId xmlns:a16="http://schemas.microsoft.com/office/drawing/2014/main" id="{AC91450C-C6A3-5981-C3C6-C9322DBB5B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973376"/>
              </p:ext>
            </p:extLst>
          </p:nvPr>
        </p:nvGraphicFramePr>
        <p:xfrm>
          <a:off x="3316118" y="2046171"/>
          <a:ext cx="315508" cy="3155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9515" imgH="209513" progId="Equation.DSMT4">
                  <p:embed/>
                </p:oleObj>
              </mc:Choice>
              <mc:Fallback>
                <p:oleObj name="Equation" r:id="rId12" imgW="209515" imgH="20951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316118" y="2046171"/>
                        <a:ext cx="315508" cy="3155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857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7AC3C7D-ACC7-7670-C8A9-F70EE265CBC8}"/>
              </a:ext>
            </a:extLst>
          </p:cNvPr>
          <p:cNvSpPr txBox="1"/>
          <p:nvPr/>
        </p:nvSpPr>
        <p:spPr>
          <a:xfrm>
            <a:off x="2874900" y="574304"/>
            <a:ext cx="644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latin typeface="Arial" panose="020B0604020202020204" pitchFamily="34" charset="0"/>
                <a:cs typeface="Times New Roman" panose="02020603050405020304" pitchFamily="18" charset="0"/>
              </a:rPr>
              <a:t>Оцінка усередненої істинної висоти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'єкт 5">
            <a:extLst>
              <a:ext uri="{FF2B5EF4-FFF2-40B4-BE49-F238E27FC236}">
                <a16:creationId xmlns:a16="http://schemas.microsoft.com/office/drawing/2014/main" id="{2A50E20C-7D4D-9B9D-D864-D5348A79F4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071116"/>
              </p:ext>
            </p:extLst>
          </p:nvPr>
        </p:nvGraphicFramePr>
        <p:xfrm>
          <a:off x="3492466" y="1666266"/>
          <a:ext cx="5207066" cy="2880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297680" imgH="2369616" progId="Visio.Drawing.11">
                  <p:embed/>
                </p:oleObj>
              </mc:Choice>
              <mc:Fallback>
                <p:oleObj r:id="rId2" imgW="4297680" imgH="2369616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466" y="1666266"/>
                        <a:ext cx="5207066" cy="28800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'єкт 6">
            <a:extLst>
              <a:ext uri="{FF2B5EF4-FFF2-40B4-BE49-F238E27FC236}">
                <a16:creationId xmlns:a16="http://schemas.microsoft.com/office/drawing/2014/main" id="{74EEC625-738D-3480-B313-B1712840D7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351257"/>
              </p:ext>
            </p:extLst>
          </p:nvPr>
        </p:nvGraphicFramePr>
        <p:xfrm>
          <a:off x="4849047" y="5115060"/>
          <a:ext cx="2493905" cy="1353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6756" imgH="905008" progId="Equation.DSMT4">
                  <p:embed/>
                </p:oleObj>
              </mc:Choice>
              <mc:Fallback>
                <p:oleObj name="Equation" r:id="rId4" imgW="1666756" imgH="90500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49047" y="5115060"/>
                        <a:ext cx="2493905" cy="13538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4261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7AC3C7D-ACC7-7670-C8A9-F70EE265CBC8}"/>
              </a:ext>
            </a:extLst>
          </p:cNvPr>
          <p:cNvSpPr txBox="1"/>
          <p:nvPr/>
        </p:nvSpPr>
        <p:spPr>
          <a:xfrm>
            <a:off x="2261057" y="486755"/>
            <a:ext cx="7669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latin typeface="Arial" panose="020B0604020202020204" pitchFamily="34" charset="0"/>
                <a:cs typeface="Times New Roman" panose="02020603050405020304" pitchFamily="18" charset="0"/>
              </a:rPr>
              <a:t>Визначення координат місцезнаходження ЛА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'єкт 1">
            <a:extLst>
              <a:ext uri="{FF2B5EF4-FFF2-40B4-BE49-F238E27FC236}">
                <a16:creationId xmlns:a16="http://schemas.microsoft.com/office/drawing/2014/main" id="{4D7602CC-DD70-3E97-7B42-81A33763E1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174996"/>
              </p:ext>
            </p:extLst>
          </p:nvPr>
        </p:nvGraphicFramePr>
        <p:xfrm>
          <a:off x="1183330" y="1477928"/>
          <a:ext cx="1190220" cy="1329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95297" imgH="1000045" progId="Equation.DSMT4">
                  <p:embed/>
                </p:oleObj>
              </mc:Choice>
              <mc:Fallback>
                <p:oleObj name="Equation" r:id="rId2" imgW="895297" imgH="100004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83330" y="1477928"/>
                        <a:ext cx="1190220" cy="13295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'єкт 2">
            <a:extLst>
              <a:ext uri="{FF2B5EF4-FFF2-40B4-BE49-F238E27FC236}">
                <a16:creationId xmlns:a16="http://schemas.microsoft.com/office/drawing/2014/main" id="{C6D14CF5-10AA-69B3-8B06-3E06F50852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344300"/>
              </p:ext>
            </p:extLst>
          </p:nvPr>
        </p:nvGraphicFramePr>
        <p:xfrm>
          <a:off x="3859839" y="1314479"/>
          <a:ext cx="1994676" cy="1656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8597" imgH="1352472" progId="Equation.DSMT4">
                  <p:embed/>
                </p:oleObj>
              </mc:Choice>
              <mc:Fallback>
                <p:oleObj name="Equation" r:id="rId4" imgW="1628597" imgH="135247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59839" y="1314479"/>
                        <a:ext cx="1994676" cy="16563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D235B93-013B-05D0-9C5F-A3F2915D12CB}"/>
              </a:ext>
            </a:extLst>
          </p:cNvPr>
          <p:cNvSpPr txBox="1"/>
          <p:nvPr/>
        </p:nvSpPr>
        <p:spPr>
          <a:xfrm>
            <a:off x="2803147" y="1942623"/>
            <a:ext cx="627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== &gt;</a:t>
            </a:r>
            <a:endParaRPr lang="ru-UA" sz="2000" b="1" dirty="0"/>
          </a:p>
        </p:txBody>
      </p:sp>
      <p:graphicFrame>
        <p:nvGraphicFramePr>
          <p:cNvPr id="8" name="Об'єкт 7">
            <a:extLst>
              <a:ext uri="{FF2B5EF4-FFF2-40B4-BE49-F238E27FC236}">
                <a16:creationId xmlns:a16="http://schemas.microsoft.com/office/drawing/2014/main" id="{4C37254A-8AC1-F3FB-2A83-6B638BEEFF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303347"/>
              </p:ext>
            </p:extLst>
          </p:nvPr>
        </p:nvGraphicFramePr>
        <p:xfrm>
          <a:off x="7340804" y="1314479"/>
          <a:ext cx="4061579" cy="1656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09831" imgH="1390631" progId="Equation.DSMT4">
                  <p:embed/>
                </p:oleObj>
              </mc:Choice>
              <mc:Fallback>
                <p:oleObj name="Equation" r:id="rId6" imgW="3409831" imgH="139063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340804" y="1314479"/>
                        <a:ext cx="4061579" cy="16563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992B34F-792C-E238-4433-6E9F5EC2ABD0}"/>
              </a:ext>
            </a:extLst>
          </p:cNvPr>
          <p:cNvSpPr txBox="1"/>
          <p:nvPr/>
        </p:nvSpPr>
        <p:spPr>
          <a:xfrm>
            <a:off x="6284112" y="1929986"/>
            <a:ext cx="627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== &gt;</a:t>
            </a:r>
            <a:endParaRPr lang="ru-UA" sz="2000" b="1" dirty="0"/>
          </a:p>
        </p:txBody>
      </p:sp>
      <p:graphicFrame>
        <p:nvGraphicFramePr>
          <p:cNvPr id="10" name="Об'єкт 9">
            <a:extLst>
              <a:ext uri="{FF2B5EF4-FFF2-40B4-BE49-F238E27FC236}">
                <a16:creationId xmlns:a16="http://schemas.microsoft.com/office/drawing/2014/main" id="{304308AA-1C9A-1389-5A0D-4DCD3E6D52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044135"/>
              </p:ext>
            </p:extLst>
          </p:nvPr>
        </p:nvGraphicFramePr>
        <p:xfrm>
          <a:off x="3804849" y="5684578"/>
          <a:ext cx="2049666" cy="812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9518" imgH="638257" progId="Equation.DSMT4">
                  <p:embed/>
                </p:oleObj>
              </mc:Choice>
              <mc:Fallback>
                <p:oleObj name="Equation" r:id="rId8" imgW="1609518" imgH="63825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804849" y="5684578"/>
                        <a:ext cx="2049666" cy="8125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'єкт 10">
            <a:extLst>
              <a:ext uri="{FF2B5EF4-FFF2-40B4-BE49-F238E27FC236}">
                <a16:creationId xmlns:a16="http://schemas.microsoft.com/office/drawing/2014/main" id="{07AED900-9E89-16A6-E52A-5A8C163C7F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520220"/>
              </p:ext>
            </p:extLst>
          </p:nvPr>
        </p:nvGraphicFramePr>
        <p:xfrm>
          <a:off x="3804850" y="3887124"/>
          <a:ext cx="2049665" cy="1427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95556" imgH="1181118" progId="Equation.DSMT4">
                  <p:embed/>
                </p:oleObj>
              </mc:Choice>
              <mc:Fallback>
                <p:oleObj name="Equation" r:id="rId10" imgW="1695556" imgH="118111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804850" y="3887124"/>
                        <a:ext cx="2049665" cy="1427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9E939AA-BAAF-F85C-E6BD-883267EA0DE1}"/>
              </a:ext>
            </a:extLst>
          </p:cNvPr>
          <p:cNvSpPr txBox="1"/>
          <p:nvPr/>
        </p:nvSpPr>
        <p:spPr>
          <a:xfrm>
            <a:off x="4615521" y="3179238"/>
            <a:ext cx="428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||</a:t>
            </a:r>
          </a:p>
          <a:p>
            <a:r>
              <a:rPr lang="en-US" sz="2000" b="1" dirty="0"/>
              <a:t> v</a:t>
            </a:r>
            <a:endParaRPr lang="ru-UA" sz="20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A16CD9-C42D-7EE4-BBF2-D6F6911D5B03}"/>
              </a:ext>
            </a:extLst>
          </p:cNvPr>
          <p:cNvSpPr txBox="1"/>
          <p:nvPr/>
        </p:nvSpPr>
        <p:spPr>
          <a:xfrm>
            <a:off x="9398135" y="3122579"/>
            <a:ext cx="428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||</a:t>
            </a:r>
          </a:p>
          <a:p>
            <a:r>
              <a:rPr lang="en-US" sz="2000" b="1" dirty="0"/>
              <a:t> v</a:t>
            </a:r>
            <a:endParaRPr lang="ru-UA" sz="2000" b="1" dirty="0"/>
          </a:p>
        </p:txBody>
      </p:sp>
      <p:graphicFrame>
        <p:nvGraphicFramePr>
          <p:cNvPr id="14" name="Об'єкт 13">
            <a:extLst>
              <a:ext uri="{FF2B5EF4-FFF2-40B4-BE49-F238E27FC236}">
                <a16:creationId xmlns:a16="http://schemas.microsoft.com/office/drawing/2014/main" id="{5A93E15B-A1A0-DB9D-7EF4-2494A99670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251701"/>
              </p:ext>
            </p:extLst>
          </p:nvPr>
        </p:nvGraphicFramePr>
        <p:xfrm>
          <a:off x="7964228" y="4103505"/>
          <a:ext cx="3296135" cy="1581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43179" imgH="1123880" progId="Equation.DSMT4">
                  <p:embed/>
                </p:oleObj>
              </mc:Choice>
              <mc:Fallback>
                <p:oleObj name="Equation" r:id="rId12" imgW="2343179" imgH="1123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964228" y="4103505"/>
                        <a:ext cx="3296135" cy="15810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2305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7AC3C7D-ACC7-7670-C8A9-F70EE265CBC8}"/>
              </a:ext>
            </a:extLst>
          </p:cNvPr>
          <p:cNvSpPr txBox="1"/>
          <p:nvPr/>
        </p:nvSpPr>
        <p:spPr>
          <a:xfrm>
            <a:off x="2261057" y="486755"/>
            <a:ext cx="7669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latin typeface="Arial" panose="020B0604020202020204" pitchFamily="34" charset="0"/>
                <a:cs typeface="Times New Roman" panose="02020603050405020304" pitchFamily="18" charset="0"/>
              </a:rPr>
              <a:t>Визначення координат місцезнаходження ЛА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Об'єкт 14">
            <a:extLst>
              <a:ext uri="{FF2B5EF4-FFF2-40B4-BE49-F238E27FC236}">
                <a16:creationId xmlns:a16="http://schemas.microsoft.com/office/drawing/2014/main" id="{07D0198B-CB78-F5F7-14B0-C0DE4A2C49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31621"/>
              </p:ext>
            </p:extLst>
          </p:nvPr>
        </p:nvGraphicFramePr>
        <p:xfrm>
          <a:off x="2261057" y="1702340"/>
          <a:ext cx="7410629" cy="2869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202752" imgH="2019531" progId="Visio.Drawing.11">
                  <p:embed/>
                </p:oleObj>
              </mc:Choice>
              <mc:Fallback>
                <p:oleObj r:id="rId2" imgW="5202752" imgH="201953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1057" y="1702340"/>
                        <a:ext cx="7410629" cy="28696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05037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3916</TotalTime>
  <Words>38</Words>
  <Application>Microsoft Office PowerPoint</Application>
  <PresentationFormat>Широкий екран</PresentationFormat>
  <Paragraphs>12</Paragraphs>
  <Slides>6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2</vt:i4>
      </vt:variant>
      <vt:variant>
        <vt:lpstr>Заголовки слайдів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Visio.Drawing.11</vt:lpstr>
      <vt:lpstr>MathType 7.0 Equation</vt:lpstr>
      <vt:lpstr>Лекція 5.  Алгоритми визначення основних пілотажно-навігаційних параметрів польоту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 Принцип побудови та алгоритмічного забезпечення ПНК</dc:title>
  <dc:creator>Дмитрий Сокол</dc:creator>
  <cp:lastModifiedBy>Дмитрий Сокол</cp:lastModifiedBy>
  <cp:revision>57</cp:revision>
  <dcterms:created xsi:type="dcterms:W3CDTF">2024-02-20T17:45:21Z</dcterms:created>
  <dcterms:modified xsi:type="dcterms:W3CDTF">2024-03-27T10:09:07Z</dcterms:modified>
</cp:coreProperties>
</file>